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8" r:id="rId2"/>
    <p:sldId id="261" r:id="rId3"/>
    <p:sldId id="270" r:id="rId4"/>
    <p:sldId id="271" r:id="rId5"/>
    <p:sldId id="272" r:id="rId6"/>
    <p:sldId id="285" r:id="rId7"/>
    <p:sldId id="273" r:id="rId8"/>
    <p:sldId id="274" r:id="rId9"/>
    <p:sldId id="278" r:id="rId10"/>
    <p:sldId id="275" r:id="rId11"/>
    <p:sldId id="276" r:id="rId12"/>
    <p:sldId id="277" r:id="rId13"/>
    <p:sldId id="286" r:id="rId14"/>
    <p:sldId id="287" r:id="rId15"/>
    <p:sldId id="279" r:id="rId16"/>
    <p:sldId id="280" r:id="rId17"/>
    <p:sldId id="281" r:id="rId18"/>
    <p:sldId id="282" r:id="rId19"/>
    <p:sldId id="283" r:id="rId20"/>
    <p:sldId id="284" r:id="rId21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Styl jasny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8FB837D-C827-4EFA-A057-4D05807E0F7C}" styleName="Styl z motywem 1 — Ak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Styl jasny 1 — Ak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2C8C85-51F0-491E-9774-3900AFEF0FD7}" styleName="Styl jasny 2 — Ak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17" autoAdjust="0"/>
    <p:restoredTop sz="72036" autoAdjust="0"/>
  </p:normalViewPr>
  <p:slideViewPr>
    <p:cSldViewPr snapToGrid="0">
      <p:cViewPr>
        <p:scale>
          <a:sx n="50" d="100"/>
          <a:sy n="50" d="100"/>
        </p:scale>
        <p:origin x="36" y="81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56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70F640E-9689-4E08-8A47-E3F97C614633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gif>
</file>

<file path=ppt/media/image34.png>
</file>

<file path=ppt/media/image35.gif>
</file>

<file path=ppt/media/image36.png>
</file>

<file path=ppt/media/image37.png>
</file>

<file path=ppt/media/image38.png>
</file>

<file path=ppt/media/image39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B328C89-513F-4BFE-8DB7-922088D1445F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dirty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dirty="0"/>
              <a:t>Kliknij, aby edytować style wzorca tekstu</a:t>
            </a:r>
          </a:p>
          <a:p>
            <a:pPr lvl="1" rtl="0"/>
            <a:r>
              <a:rPr lang="pl-PL" dirty="0"/>
              <a:t>Drugi poziom</a:t>
            </a:r>
          </a:p>
          <a:p>
            <a:pPr lvl="2" rtl="0"/>
            <a:r>
              <a:rPr lang="pl-PL" dirty="0"/>
              <a:t>Trzeci poziom</a:t>
            </a:r>
          </a:p>
          <a:p>
            <a:pPr lvl="3" rtl="0"/>
            <a:r>
              <a:rPr lang="pl-PL" dirty="0"/>
              <a:t>Czwarty poziom</a:t>
            </a:r>
          </a:p>
          <a:p>
            <a:pPr lvl="4" rtl="0"/>
            <a:r>
              <a:rPr lang="pl-PL" dirty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D491D0-8E1B-49C7-849B-A28568D94497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l.wikipedia.org/wiki/Obr%C3%B3t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pl.wikipedia.org/wiki/Wariancja" TargetMode="External"/><Relationship Id="rId4" Type="http://schemas.openxmlformats.org/officeDocument/2006/relationships/hyperlink" Target="https://pl.wikipedia.org/wiki/Uk%C5%82ad_wsp%C3%B3%C5%82rz%C4%99dnych_kartezja%C5%84skich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Facial_recognition_system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en.wikipedia.org/wiki/Principal_component_analysis" TargetMode="External"/><Relationship Id="rId4" Type="http://schemas.openxmlformats.org/officeDocument/2006/relationships/hyperlink" Target="https://en.wikipedia.org/wiki/Alex_Pentland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s.stackexchange.com/questions/249380/100-of-variance-explained-by-one-principal-component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466119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Wektory własne – jak ważny jest który </a:t>
            </a:r>
            <a:r>
              <a:rPr lang="pl-PL" dirty="0" err="1"/>
              <a:t>pixel</a:t>
            </a:r>
            <a:endParaRPr lang="pl-PL" dirty="0"/>
          </a:p>
          <a:p>
            <a:r>
              <a:rPr lang="pl-PL" dirty="0"/>
              <a:t>Co by to znaczyło w kontekście PCA?</a:t>
            </a: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Celem PCA jest taki </a:t>
            </a:r>
            <a:r>
              <a:rPr lang="pl-P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Obrót"/>
              </a:rPr>
              <a:t>obrót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pl-P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Układ współrzędnych kartezjańskich"/>
              </a:rPr>
              <a:t>układu współrzędnych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aby maksymalizować w pierwszej kolejności </a:t>
            </a:r>
            <a:r>
              <a:rPr lang="pl-P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Wariancja"/>
              </a:rPr>
              <a:t>wariancję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pierwszej współrzędnej, następnie wariancję drugiej współrzędnej itd.. Tak przekształcone wartości współrzędnych nazywane są ładunkami wygenerowanych czynników (składowych głównych). W ten sposób konstruowana jest nowa przestrzeń obserwacji</a:t>
            </a:r>
            <a:r>
              <a:rPr lang="pl-PL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 której najwięcej zmienności wyjaśniają początkowe czynniki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 w naszym przypadku sprowadzałoby się do stwierdzenia, że w każdej z twarzy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własnych,gdzie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najjaśniejszy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pixel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oznacza najważniejsze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pixele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czyli takie, które w największym stopniu rozróżniają zdjęcia, osoby.</a:t>
            </a:r>
          </a:p>
          <a:p>
            <a:r>
              <a:rPr lang="pl-PL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 większości przypadków gdzie oświetlenie nie jest stałe i zdjęcia nie są robione w kontrolowanych warunkach pierwsze twarze własne dotyczą oświetlenia właśnie. Z tego też względu w niektórych systemach uznano, że pierwsze trzy twarze własne należy odrzucić, jako że nie zawierają one informacji związanych z twarzami, a informacje związane z oświetleniem</a:t>
            </a:r>
            <a:endParaRPr lang="pl-PL" b="1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10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8376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 celu otrzymania wartości dla tych twarzy obliczana jest macierz Grama, czyli iloczyn macierzy oraz macierzy transponowanej, której wynikiem jest macierz składająca się z iloczynów skalarnych zbioru owych wektorów. W tym przypadku pierwszy element jest macierzą pikseli MxN</a:t>
            </a:r>
            <a:r>
              <a:rPr lang="pl-PL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lub samo n^2 dla jednego </a:t>
            </a:r>
            <a:r>
              <a:rPr lang="pl-PL" sz="1200" b="0" i="0" kern="1200" baseline="300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zdjecia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zaś drugi reprezentuje twarze własne i jest on wymiarów N</a:t>
            </a:r>
            <a:r>
              <a:rPr lang="pl-PL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xE, gdzie E - ilość twarzy własnych. Dzięki temu otrzymujemy macierz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MxE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czyli dla każdego zdjęcia M mamy E wartości, które opisują twarz na zdjęciu.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12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033510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 celu otrzymania wartości dla tych twarzy obliczana jest macierz Grama, czyli iloczyn macierzy oraz macierzy transponowanej, której wynikiem jest macierz składająca się z iloczynów skalarnych zbioru owych wektorów. W tym przypadku pierwszy element jest macierzą pikseli MxN</a:t>
            </a:r>
            <a:r>
              <a:rPr lang="pl-PL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lub samo n^2 dla jednego </a:t>
            </a:r>
            <a:r>
              <a:rPr lang="pl-PL" sz="1200" b="0" i="0" kern="1200" baseline="300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zdjecia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zaś drugi reprezentuje twarze własne i jest on wymiarów N</a:t>
            </a:r>
            <a:r>
              <a:rPr lang="pl-PL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xE, gdzie E - ilość twarzy własnych. Dzięki temu otrzymujemy macierz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MxE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czyli dla każdego zdjęcia M mamy E wartości, które opisują twarz na zdjęciu.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13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767781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 celu otrzymania wartości dla tych twarzy obliczana jest macierz Grama, czyli iloczyn macierzy oraz macierzy transponowanej, której wynikiem jest macierz składająca się z iloczynów skalarnych zbioru owych wektorów. W tym przypadku pierwszy element jest macierzą pikseli MxN</a:t>
            </a:r>
            <a:r>
              <a:rPr lang="pl-PL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lub samo n^2 dla jednego </a:t>
            </a:r>
            <a:r>
              <a:rPr lang="pl-PL" sz="1200" b="0" i="0" kern="1200" baseline="300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zdjecia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zaś drugi reprezentuje twarze własne i jest on wymiarów N</a:t>
            </a:r>
            <a:r>
              <a:rPr lang="pl-PL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xE, gdzie E - ilość twarzy własnych. Dzięki temu otrzymujemy macierz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MxE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czyli dla każdego zdjęcia M mamy E wartości, które opisują twarz na zdjęciu.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14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8167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l-PL" dirty="0" err="1"/>
              <a:t>Bazujac</a:t>
            </a:r>
            <a:r>
              <a:rPr lang="pl-PL" dirty="0"/>
              <a:t> na twarzy </a:t>
            </a:r>
            <a:r>
              <a:rPr lang="pl-PL" dirty="0" err="1"/>
              <a:t>sredniej</a:t>
            </a:r>
            <a:endParaRPr lang="pl-PL" dirty="0"/>
          </a:p>
          <a:p>
            <a:pPr marL="171450" indent="-171450">
              <a:buFontTx/>
              <a:buChar char="-"/>
            </a:pPr>
            <a:r>
              <a:rPr lang="pl-PL" dirty="0"/>
              <a:t>Mnożenie = wektor wag razy macierz </a:t>
            </a:r>
            <a:r>
              <a:rPr lang="pl-PL" dirty="0" err="1"/>
              <a:t>zawierajaca</a:t>
            </a:r>
            <a:r>
              <a:rPr lang="pl-PL" dirty="0"/>
              <a:t> twarze własne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16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743437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dystans euklidesowy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18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708538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http://www.vision.jhu.edu/teaching/vision08/Handouts/case_study_pca1.pdf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19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354797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Czym jest rozpoznawanie twarzy?</a:t>
            </a:r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mając zbiór zdjęć z zidentyfikowanymi osobami móc określić czy nowe zdjęcie należy do jakiejś osoby z naszego zbioru (a jeśli tak, to której), czy też jest ono fotografią kogoś zupełnie nowego.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approach of using eigenfaces for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Facial recognition system"/>
              </a:rPr>
              <a:t>recognition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was developed by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Sirovich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Kirby (1987) and used by Matthew Turk and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Alex Pentland"/>
              </a:rPr>
              <a:t>Alex Pentland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face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classification.The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Eigenface approach began with a search for a low-dimensional representation of face images.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Sirovich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Kirby (1987) showed that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Principal component analysis"/>
              </a:rPr>
              <a:t>principal component analysis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could be used on a collection of face images to form a set of basis features. These basis images, known as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Eigenpictures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could be linearly combined to reconstruct images in the original training set. </a:t>
            </a:r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2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61212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b="1" dirty="0"/>
              <a:t>koncepcja</a:t>
            </a:r>
            <a:r>
              <a:rPr lang="pl-PL" dirty="0"/>
              <a:t> </a:t>
            </a:r>
            <a:r>
              <a:rPr lang="pl-PL" b="1" dirty="0"/>
              <a:t>analityczna</a:t>
            </a:r>
            <a:r>
              <a:rPr lang="pl-PL" dirty="0"/>
              <a:t> – wykorzystanie cech strukturalnych twarzy: człowiek z łatwością rozpoznaje twarze zatem istnieją cechy twarzy niezależne od oświetlenia, wyrazu twarzy, pozycji etc. metody bazujące na kolorze i geometrii twarzy (ang. (</a:t>
            </a:r>
            <a:r>
              <a:rPr lang="pl-PL" dirty="0" err="1"/>
              <a:t>geometric</a:t>
            </a:r>
            <a:r>
              <a:rPr lang="pl-PL" dirty="0"/>
              <a:t>) </a:t>
            </a:r>
            <a:r>
              <a:rPr lang="pl-PL" b="1" dirty="0" err="1"/>
              <a:t>feature</a:t>
            </a:r>
            <a:r>
              <a:rPr lang="pl-PL" b="1" dirty="0"/>
              <a:t> </a:t>
            </a:r>
            <a:r>
              <a:rPr lang="pl-PL" b="1" dirty="0" err="1"/>
              <a:t>based</a:t>
            </a:r>
            <a:r>
              <a:rPr lang="pl-PL" b="1" dirty="0"/>
              <a:t> </a:t>
            </a:r>
            <a:r>
              <a:rPr lang="pl-PL" b="1" dirty="0" err="1"/>
              <a:t>approach</a:t>
            </a:r>
            <a:r>
              <a:rPr lang="pl-PL" dirty="0"/>
              <a:t>): kontur twarzy, położenie oczu, nosa, ust, kształt oczu, nosa, ust, etc. </a:t>
            </a:r>
          </a:p>
          <a:p>
            <a:r>
              <a:rPr lang="pl-PL" b="1" dirty="0"/>
              <a:t>koncepcja</a:t>
            </a:r>
            <a:r>
              <a:rPr lang="pl-PL" dirty="0"/>
              <a:t> </a:t>
            </a:r>
            <a:r>
              <a:rPr lang="pl-PL" b="1" dirty="0"/>
              <a:t>holistyczna</a:t>
            </a:r>
            <a:r>
              <a:rPr lang="pl-PL" dirty="0"/>
              <a:t>: (</a:t>
            </a:r>
            <a:r>
              <a:rPr lang="pl-PL" dirty="0" err="1"/>
              <a:t>bazujaca</a:t>
            </a:r>
            <a:r>
              <a:rPr lang="pl-PL" dirty="0"/>
              <a:t> na podejściu globalnym) rozpoznanie twarzy bazuje na całościowym obrazie twarzy bez wyodrębnianie cech strukturalnych metody oparte na wyglądzie twarzy (ang. </a:t>
            </a:r>
            <a:r>
              <a:rPr lang="pl-PL" b="1" dirty="0" err="1"/>
              <a:t>appearance-based</a:t>
            </a:r>
            <a:r>
              <a:rPr lang="pl-PL" dirty="0"/>
              <a:t>) utworzenie podprzestrzeni o (znacznie) mniejszej liczbie wymiarów </a:t>
            </a:r>
            <a:r>
              <a:rPr lang="pl-PL" b="1" dirty="0"/>
              <a:t>przy zachowaniu własności statystycznych obrazów twarzy </a:t>
            </a:r>
            <a:r>
              <a:rPr lang="pl-PL" dirty="0"/>
              <a:t>analiza przykładów twarzy i nie-twarzy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4198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 się dzieje</a:t>
            </a:r>
          </a:p>
          <a:p>
            <a:pPr marL="171450" indent="-171450">
              <a:buFontTx/>
              <a:buChar char="-"/>
            </a:pP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Czym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cechy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Haara</a:t>
            </a:r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Gdy powyżej szumu – jest twarz, masa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klasyfikatorow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słabych</a:t>
            </a:r>
          </a:p>
          <a:p>
            <a:pPr marL="171450" indent="-171450">
              <a:buFontTx/>
              <a:buChar char="-"/>
            </a:pP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Ew.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Adaboost</a:t>
            </a:r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Metoda ta zawiera w sobie cztery kluczowe koncepcje:</a:t>
            </a: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szukanie prostokątnych kształtów, zwanych cechami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Haar’a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integralność obrazu, aby bardzo szybko móc wyszukać daną cechę,</a:t>
            </a: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algorytm zawiera metodę uczenia się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AdaBoost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klasyfikator łączy ze sobą wiele cech w sposób efektywny(nakładanie się, zachodzenie, zawieranie się w sobie, części wspólne).</a:t>
            </a: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Cechy wykorzystywane w metodzie Viola-Jones opierają się na falkach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wavelets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human faces share some similar properties. These regularities may be matched using 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Features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few properties common to human faces: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eye region is darker than the upper-cheeks.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nose bridge region is brighter than the eyes</a:t>
            </a:r>
          </a:p>
          <a:p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Falki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są to sekwencje przeskalowanych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kwadrato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-podobnych funkcji, które razem tworzą falę(falo-podobną oscylację), podstawę z której można zbudować kwadrat(oczywiście po odpowiednim przesunięciu).W dwóch wymiarach, fala kwadratu jest parą przylegających do siebie prostokątów, gdzie jeden jest jaśniejszy, a drugi ciemniejszy. </a:t>
            </a:r>
            <a:r>
              <a:rPr lang="pl-PL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Obecność cechy </a:t>
            </a:r>
            <a:r>
              <a:rPr lang="pl-PL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Haar'a</a:t>
            </a:r>
            <a:r>
              <a:rPr lang="pl-PL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jest zdeterminowana poprzez śledzenie średniej wartości pikseli regionu ciemnego i regionu </a:t>
            </a:r>
            <a:r>
              <a:rPr lang="pl-PL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jasniejszego</a:t>
            </a:r>
            <a:r>
              <a:rPr lang="pl-PL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Gdy ich </a:t>
            </a:r>
            <a:r>
              <a:rPr lang="pl-PL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różnica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przekroczy wartość szumu(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treshold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piskeli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 wtedy można mówić o występowaniu cechy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Haar'a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Aby w końcu móc stwierdzić obecność lub brak wielu cech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Haar'a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 każdym położeniu na obrazie i przy różnych skalach, metoda Viola-Jones wykorzystuje technikę zwaną integralnością obrazu, co oznacza dodawanie do siebie małych części. Małymi częściami są piksele, gdzie ich integralnymi wartościami jest suma pikseli powyżej i na lewo. Zaczynając przesuwać się od górnego lewego rogu w kierunku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dlonego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prawego rogu cały obraz może zostać poddany operacji integralności w zaledwie kilku krokach dla danego piksela.</a:t>
            </a:r>
          </a:p>
          <a:p>
            <a:endParaRPr lang="pl-PL" dirty="0"/>
          </a:p>
          <a:p>
            <a:endParaRPr lang="pl-PL" dirty="0"/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Aby zaznaczyć specyficzne cechy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Haar'a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wykorzystania i do ustawienia poziomu szumu, metoda Viola-Jones wykorzystuje metodę uczenia się zwaną </a:t>
            </a:r>
            <a:r>
              <a:rPr lang="pl-PL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AdaBoost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l-PL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AdaBoost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składa słabe klasyfikatory(cechy) i tworzy z nich jeden silny klasyfikator. Działa to tak, że jak klasyfikator posiada tylko prawidłową odpowiedź nieco częściej niż losowe zgadywanie, to nazywa się go słabym. Gdy się posiada wiele takich klasyfikatorów i każdy z nich wysunął ostateczną wiadomość nieco w prawą stronę, to wtedy można się spodziewać poprawnego rozwiązania.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AdaBoost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wybiera zestaw słabych klasyfikatorów do połączenia i przypisuje im wagi. Wagowa kombinacja daje nam w rezultacie silny klasyfikator. Metoda Viola-Jones łączy słabe klasyfikatory jako łańcuch filtracyjny, co jest szczególnie wydajne podczas klasyfikowania regionów obrazu. Każdy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filter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jest słabym klasyfikatorem zawierającym jedną cechę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Haar’a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Poziom szumu dla każdego filtra jest dostatecznie nisko ustawiony, co wspomaga przejście filtracji. Gdy podczas użycia, jeden z filtrów nie przechodzi przez region obrazu, jest uznawany jako brak twarzy. Natomiast, kiedy filtr jest w stanie przejść przez podregion obrazu do następnego filtra w łańcuchu, to jest klasyfikowany jako twarz. Takie filtrowanie zostało nazwane kaskadą. Kolejność filtrów w kaskadzie jest określona na podstawie wag przypisanych przez algorytm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AdaBoost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Te z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ciężejszymi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wagami są filtrowane jako pierwsze, aby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wyeliminowac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możliwie jak najszybciej regiony, gdzie nie ma twarzy.</a:t>
            </a:r>
          </a:p>
          <a:p>
            <a:r>
              <a:rPr lang="pl-PL" dirty="0"/>
              <a:t/>
            </a:r>
            <a:br>
              <a:rPr lang="pl-PL" dirty="0"/>
            </a:b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72099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Mając zdjęcie psi o wymiarach </a:t>
            </a:r>
            <a:r>
              <a:rPr lang="pl-PL" dirty="0" err="1"/>
              <a:t>NxN</a:t>
            </a:r>
            <a:r>
              <a:rPr lang="pl-PL" dirty="0"/>
              <a:t>, </a:t>
            </a:r>
          </a:p>
          <a:p>
            <a:r>
              <a:rPr lang="pl-PL" dirty="0"/>
              <a:t>NORMALIZACJA</a:t>
            </a:r>
          </a:p>
          <a:p>
            <a:r>
              <a:rPr lang="pl-PL" dirty="0"/>
              <a:t>które to jest otrzymane po detekcji twarzy metodą wspomnianą wcześniej – zmieniamy takie zdjęcie w wektor o wymiarach N*2, a do tego tworzymy macierz z takimi wektorami, który zawierałby wszystkie zdjęcia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5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32430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Kolejny krok to utworzenie "obrazu uśrednionego", czyli wyliczenie średniej arytmetycznej dla wszystkich pikseli znajdujących się na danej pozycji. Bardziej opisowo - na nowym "uśrednionym" obrazie wartość piksela znajdującego się w punkcie 0,0 (piksel w górnym lewym rogu) będzie równa średniej arytmetycznej wartości pikseli z punktów 0,0 na wszystkich obrazach zbioru.</a:t>
            </a:r>
            <a:r>
              <a:rPr lang="pl-PL" dirty="0"/>
              <a:t/>
            </a:r>
            <a:br>
              <a:rPr lang="pl-PL" dirty="0"/>
            </a:br>
            <a:r>
              <a:rPr lang="pl-PL" dirty="0"/>
              <a:t/>
            </a:r>
            <a:br>
              <a:rPr lang="pl-PL" dirty="0"/>
            </a:br>
            <a:endParaRPr lang="pl-PL" dirty="0"/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6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52096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Mając M zdjęć, każde o wymiarach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NxN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tworzona jest z nich macierz o wymiarach A = M x N</a:t>
            </a:r>
            <a:r>
              <a:rPr lang="pl-PL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Następnie należy obliczyć macierz kowariancji. Z definicji tworzona jest ona jako AA</a:t>
            </a:r>
            <a:r>
              <a:rPr lang="pl-PL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jednakże z racji jej rozmiaru (N</a:t>
            </a:r>
            <a:r>
              <a:rPr lang="pl-PL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xN</a:t>
            </a:r>
            <a:r>
              <a:rPr lang="pl-PL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używamy macierzy kowariancji A</a:t>
            </a:r>
            <a:r>
              <a:rPr lang="pl-PL" sz="1200" b="0" i="0" kern="1200" baseline="300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(o wymiarach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MxM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która będąc przemnożona lewostronnie przez macierz A pozwoli na otrzymanie twarzy własnych w sposób o mniejszej złożoności obliczeniowej.</a:t>
            </a:r>
          </a:p>
          <a:p>
            <a:endParaRPr lang="pl-PL" dirty="0"/>
          </a:p>
          <a:p>
            <a:r>
              <a:rPr lang="pl-PL" dirty="0" err="1"/>
              <a:t>Majac</a:t>
            </a:r>
            <a:r>
              <a:rPr lang="pl-PL" dirty="0"/>
              <a:t> </a:t>
            </a:r>
            <a:r>
              <a:rPr lang="pl-PL" dirty="0" err="1"/>
              <a:t>zdjecie</a:t>
            </a:r>
            <a:r>
              <a:rPr lang="pl-PL" dirty="0"/>
              <a:t> 100 na 100, mamy wektor jako element A o </a:t>
            </a:r>
            <a:r>
              <a:rPr lang="pl-PL" dirty="0" err="1"/>
              <a:t>dlugosci</a:t>
            </a:r>
            <a:r>
              <a:rPr lang="pl-PL" dirty="0"/>
              <a:t> N^2 czyli 10000, a więc przy obliczeniu takiej macierzy mielibyśmy macierz  kowariancji N^2*N^2 czyli 100 milionów</a:t>
            </a:r>
          </a:p>
          <a:p>
            <a:endParaRPr lang="pl-PL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don't reduce the number of pixels used to represent a face, but rather you find a small number of eigenfaces that span a space which suitably represents your faces. The eigenfaces still live in the original space though (they have the same number of pixels as the original faces).</a:t>
            </a:r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dirty="0"/>
          </a:p>
          <a:p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wektory własne znajdywane w analizie PCA dotyczą macierzy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mxm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(m to liczba obrazów), a twarze własne to kombinacje liniowe </a:t>
            </a:r>
            <a:r>
              <a:rPr lang="pl-PL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elemetów</a:t>
            </a: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tych wektorów</a:t>
            </a:r>
          </a:p>
          <a:p>
            <a:r>
              <a:rPr lang="en-US" dirty="0"/>
              <a:t>Note 1: AAT can have up to N 2 eigenvalues and eigenvectors. </a:t>
            </a:r>
            <a:endParaRPr lang="pl-PL" dirty="0"/>
          </a:p>
          <a:p>
            <a:r>
              <a:rPr lang="en-US" dirty="0"/>
              <a:t>Note 2: A T A can have up to M eigenvalues and eigenvectors. </a:t>
            </a:r>
            <a:endParaRPr lang="pl-PL" dirty="0"/>
          </a:p>
          <a:p>
            <a:r>
              <a:rPr lang="en-US" dirty="0"/>
              <a:t>Note 3: The M eigenvalues of A T A (along with their corresponding eigenvectors) correspond to the M largest eigenvalues of AAT (along with their corresponding eigenvectors).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7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22616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Wybrane wektory własne reprezentują 99 % wariancji danych a ich liczba to 15 (gdzie wektor własny to twarz własna).</a:t>
            </a:r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8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5610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err="1"/>
              <a:t>Amount</a:t>
            </a:r>
            <a:r>
              <a:rPr lang="pl-PL" dirty="0"/>
              <a:t> of </a:t>
            </a:r>
            <a:r>
              <a:rPr lang="pl-PL" dirty="0" err="1"/>
              <a:t>variance</a:t>
            </a:r>
            <a:r>
              <a:rPr lang="pl-PL" dirty="0"/>
              <a:t> </a:t>
            </a:r>
            <a:r>
              <a:rPr lang="pl-PL" dirty="0" err="1"/>
              <a:t>explained</a:t>
            </a:r>
            <a:r>
              <a:rPr lang="pl-PL" dirty="0"/>
              <a:t> by </a:t>
            </a:r>
            <a:r>
              <a:rPr lang="pl-PL" dirty="0" err="1"/>
              <a:t>each</a:t>
            </a:r>
            <a:r>
              <a:rPr lang="pl-PL" dirty="0"/>
              <a:t> of the </a:t>
            </a:r>
            <a:r>
              <a:rPr lang="pl-PL" dirty="0" err="1"/>
              <a:t>selected</a:t>
            </a:r>
            <a:r>
              <a:rPr lang="pl-PL" dirty="0"/>
              <a:t> </a:t>
            </a:r>
            <a:r>
              <a:rPr lang="pl-PL" dirty="0" err="1"/>
              <a:t>components</a:t>
            </a:r>
            <a:endParaRPr lang="pl-PL" dirty="0"/>
          </a:p>
          <a:p>
            <a:endParaRPr lang="pl-PL" dirty="0"/>
          </a:p>
          <a:p>
            <a:pPr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100% of variance explained by one principal component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means all your variables can be written as a linear transformation of a single one of them, which is a pretty extreme case of linear dependence.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pl-PL" smtClean="0"/>
              <a:t>9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77149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10" name="Prostokąt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2" name="Tytuł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/>
              <a:t>Kliknij, aby edytować styl wzorca podtytułu</a:t>
            </a:r>
            <a:endParaRPr lang="pl-PL" dirty="0"/>
          </a:p>
        </p:txBody>
      </p:sp>
      <p:sp>
        <p:nvSpPr>
          <p:cNvPr id="11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D5B4F479-4B67-4FF4-8A9E-52B49C660E5D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12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pl-PL" dirty="0"/>
          </a:p>
        </p:txBody>
      </p:sp>
      <p:sp>
        <p:nvSpPr>
          <p:cNvPr id="13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CF944C-DB1D-4770-B56B-2333CA8DA8FE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/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/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/>
          <a:p>
            <a:pPr rtl="0"/>
            <a:fld id="{9BCE57B7-B346-4DDB-A271-B3C0290FBDE3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/>
          <a:p>
            <a:pPr rtl="0"/>
            <a:fld id="{BD266BE7-899D-4075-917F-DBDE33B6B692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743F588E-5033-4C77-942C-25ED36E4A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2BD0845-A675-4FE8-A7C3-6EAD56767118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326A888C-FE5D-4BB5-89CA-1DE9A300F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l-PL" dirty="0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D7D20C83-ED49-42A3-9921-F35F5394E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9" name="Prostokąt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/>
              <a:t>Edytuj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F3C93E8-14D3-4FB9-BFAA-39588E3D1365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BD266BE7-899D-4075-917F-DBDE33B6B692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BE431B-3709-48E5-9452-8F355300CAFB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Edytuj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Edytuj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6CB39F3-6E39-4470-BDB9-780D634990A4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E0491A-48DB-4CE9-97D5-E79BE96E4192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82BA06A-4147-4205-A399-0835BFB7FC02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4" name="Tekst — symbol zastępczy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/>
              <a:t>Edytuj style wzorca tekstu</a:t>
            </a:r>
          </a:p>
        </p:txBody>
      </p:sp>
      <p:sp>
        <p:nvSpPr>
          <p:cNvPr id="3" name="Zawartość — symbol zastępczy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83DAE65-A282-4D22-ABDC-D5EAD6C1090E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/>
              <a:t>Edytuj style wzorca tekstu</a:t>
            </a:r>
          </a:p>
        </p:txBody>
      </p:sp>
      <p:sp>
        <p:nvSpPr>
          <p:cNvPr id="3" name="Obraz — symbol zastępczy 2" descr="Pusty symbol zastępczy pozwalający dodać obraz. Kliknij symbol zastępczy i wybierz obraz, który chcesz dodać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/>
              <a:t>Kliknij ikonę, aby dodać obraz</a:t>
            </a:r>
            <a:endParaRPr lang="pl-PL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C5E263-0E83-4B81-9821-85CAF2BD2776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dirty="0"/>
          </a:p>
        </p:txBody>
      </p:sp>
      <p:pic>
        <p:nvPicPr>
          <p:cNvPr id="8" name="Obraz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dirty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dirty="0"/>
              <a:t>Kliknij, aby edytować style wzorca tekstu</a:t>
            </a:r>
          </a:p>
          <a:p>
            <a:pPr lvl="1" rtl="0"/>
            <a:r>
              <a:rPr lang="pl-PL" dirty="0"/>
              <a:t>Drugi poziom</a:t>
            </a:r>
          </a:p>
          <a:p>
            <a:pPr lvl="2" rtl="0"/>
            <a:r>
              <a:rPr lang="pl-PL" dirty="0"/>
              <a:t>Trzeci poziom</a:t>
            </a:r>
          </a:p>
          <a:p>
            <a:pPr lvl="3" rtl="0"/>
            <a:r>
              <a:rPr lang="pl-PL" dirty="0"/>
              <a:t>Czwarty poziom</a:t>
            </a:r>
          </a:p>
          <a:p>
            <a:pPr lvl="4" rtl="0"/>
            <a:r>
              <a:rPr lang="pl-PL" dirty="0"/>
              <a:t>Piąty poziom</a:t>
            </a:r>
          </a:p>
          <a:p>
            <a:pPr lvl="5" rtl="0"/>
            <a:r>
              <a:rPr lang="pl-PL" dirty="0"/>
              <a:t>Szósty</a:t>
            </a:r>
          </a:p>
          <a:p>
            <a:pPr lvl="6" rtl="0"/>
            <a:r>
              <a:rPr lang="pl-PL" dirty="0"/>
              <a:t>Siódmy</a:t>
            </a:r>
          </a:p>
          <a:p>
            <a:pPr lvl="7" rtl="0"/>
            <a:r>
              <a:rPr lang="pl-PL" dirty="0"/>
              <a:t>Ósmy</a:t>
            </a:r>
          </a:p>
          <a:p>
            <a:pPr lvl="8" rtl="0"/>
            <a:r>
              <a:rPr lang="pl-PL" dirty="0"/>
              <a:t>Dziewiąty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fld id="{8E6A1E81-39F6-445A-88AC-174D8632793D}" type="datetime1">
              <a:rPr lang="pl-PL" smtClean="0"/>
              <a:t>21.08.2018</a:t>
            </a:fld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pPr rtl="0"/>
            <a:fld id="{BD266BE7-899D-4075-917F-DBDE33B6B692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30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gif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gif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PCTwxF0qf4" TargetMode="Externa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5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l-PL" dirty="0"/>
              <a:t>Twarze Własne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l-PL" dirty="0"/>
              <a:t>Przemysław Lewandowski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9E49996-CB20-415B-B384-01C99418A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Użycie PCA do redukcji wymiarowości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5670DF5B-E87D-45C1-B1A3-D1B79FB2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10</a:t>
            </a:fld>
            <a:endParaRPr lang="pl-PL" dirty="0"/>
          </a:p>
        </p:txBody>
      </p:sp>
      <p:pic>
        <p:nvPicPr>
          <p:cNvPr id="7172" name="Picture 4" descr="Image result for pca">
            <a:extLst>
              <a:ext uri="{FF2B5EF4-FFF2-40B4-BE49-F238E27FC236}">
                <a16:creationId xmlns:a16="http://schemas.microsoft.com/office/drawing/2014/main" id="{394F892E-4E95-4E14-8B5F-D28C0FDA41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7596" y="2867024"/>
            <a:ext cx="5734050" cy="345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Symbol zastępczy zawartości 8">
            <a:extLst>
              <a:ext uri="{FF2B5EF4-FFF2-40B4-BE49-F238E27FC236}">
                <a16:creationId xmlns:a16="http://schemas.microsoft.com/office/drawing/2014/main" id="{6A321A57-8A89-4907-84B6-6AC7CC2615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18472" y="2652711"/>
            <a:ext cx="4333875" cy="3886200"/>
          </a:xfrm>
          <a:prstGeom prst="rect">
            <a:avLst/>
          </a:prstGeom>
        </p:spPr>
      </p:pic>
      <p:sp>
        <p:nvSpPr>
          <p:cNvPr id="7" name="Prostokąt 6">
            <a:extLst>
              <a:ext uri="{FF2B5EF4-FFF2-40B4-BE49-F238E27FC236}">
                <a16:creationId xmlns:a16="http://schemas.microsoft.com/office/drawing/2014/main" id="{2A091C4F-6AA1-42FC-86E7-7B02D357DA9F}"/>
              </a:ext>
            </a:extLst>
          </p:cNvPr>
          <p:cNvSpPr/>
          <p:nvPr/>
        </p:nvSpPr>
        <p:spPr>
          <a:xfrm>
            <a:off x="2230488" y="1974630"/>
            <a:ext cx="75132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b="1" dirty="0"/>
              <a:t>W każdej z twarzy własnych wartość piksela określa jak „ważny” on jest – </a:t>
            </a:r>
            <a:br>
              <a:rPr lang="pl-PL" b="1" dirty="0"/>
            </a:br>
            <a:r>
              <a:rPr lang="pl-PL" b="1" dirty="0"/>
              <a:t>tj. jak wartości tych pikseli różnią się pomiędzy zdjęciami, osobami.</a:t>
            </a:r>
          </a:p>
        </p:txBody>
      </p:sp>
    </p:spTree>
    <p:extLst>
      <p:ext uri="{BB962C8B-B14F-4D97-AF65-F5344CB8AC3E}">
        <p14:creationId xmlns:p14="http://schemas.microsoft.com/office/powerpoint/2010/main" val="212276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FBEAAB74-684E-4FE3-ADBC-3E43FCA4B3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612"/>
          <a:stretch/>
        </p:blipFill>
        <p:spPr>
          <a:xfrm>
            <a:off x="1824925" y="1828456"/>
            <a:ext cx="8004876" cy="4818735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5D753782-113A-43F9-B1DD-5A554F137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PCA – wizualizacja dwóch pierwszych komponentów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4315C85C-46B4-44A4-B0D0-64AEC30B2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11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7465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3C506DB-6C00-4DCB-B469-479BA524E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Twarze własne - Reprezentacja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D4C261F8-BB89-4259-BA99-C7DA0E0B6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12</a:t>
            </a:fld>
            <a:endParaRPr lang="pl-PL" dirty="0"/>
          </a:p>
        </p:txBody>
      </p:sp>
      <p:grpSp>
        <p:nvGrpSpPr>
          <p:cNvPr id="49" name="Grupa 48">
            <a:extLst>
              <a:ext uri="{FF2B5EF4-FFF2-40B4-BE49-F238E27FC236}">
                <a16:creationId xmlns:a16="http://schemas.microsoft.com/office/drawing/2014/main" id="{41484EC2-C757-4233-BD2D-6A1651B529B2}"/>
              </a:ext>
            </a:extLst>
          </p:cNvPr>
          <p:cNvGrpSpPr/>
          <p:nvPr/>
        </p:nvGrpSpPr>
        <p:grpSpPr>
          <a:xfrm>
            <a:off x="6248646" y="3081367"/>
            <a:ext cx="5943354" cy="2928937"/>
            <a:chOff x="647855" y="4188323"/>
            <a:chExt cx="5851759" cy="2928937"/>
          </a:xfrm>
        </p:grpSpPr>
        <p:sp>
          <p:nvSpPr>
            <p:cNvPr id="14" name="Prostokąt 13">
              <a:extLst>
                <a:ext uri="{FF2B5EF4-FFF2-40B4-BE49-F238E27FC236}">
                  <a16:creationId xmlns:a16="http://schemas.microsoft.com/office/drawing/2014/main" id="{0655745B-4447-472B-B248-9014BF49FDFC}"/>
                </a:ext>
              </a:extLst>
            </p:cNvPr>
            <p:cNvSpPr/>
            <p:nvPr/>
          </p:nvSpPr>
          <p:spPr>
            <a:xfrm>
              <a:off x="4278984" y="4188323"/>
              <a:ext cx="200025" cy="216802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6" name="Prostokąt 15">
              <a:extLst>
                <a:ext uri="{FF2B5EF4-FFF2-40B4-BE49-F238E27FC236}">
                  <a16:creationId xmlns:a16="http://schemas.microsoft.com/office/drawing/2014/main" id="{62F0C161-5371-48B7-B59C-48B07047B180}"/>
                </a:ext>
              </a:extLst>
            </p:cNvPr>
            <p:cNvSpPr/>
            <p:nvPr/>
          </p:nvSpPr>
          <p:spPr>
            <a:xfrm>
              <a:off x="4087946" y="6417162"/>
              <a:ext cx="62869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dirty="0"/>
                <a:t>N</a:t>
              </a:r>
              <a:r>
                <a:rPr lang="pl-PL" baseline="30000" dirty="0"/>
                <a:t>2</a:t>
              </a:r>
              <a:r>
                <a:rPr lang="pl-PL" dirty="0"/>
                <a:t>x1</a:t>
              </a:r>
            </a:p>
          </p:txBody>
        </p:sp>
        <p:sp>
          <p:nvSpPr>
            <p:cNvPr id="18" name="Prostokąt 17">
              <a:extLst>
                <a:ext uri="{FF2B5EF4-FFF2-40B4-BE49-F238E27FC236}">
                  <a16:creationId xmlns:a16="http://schemas.microsoft.com/office/drawing/2014/main" id="{D47D863F-485A-4DDD-B07B-9D8B16EF944B}"/>
                </a:ext>
              </a:extLst>
            </p:cNvPr>
            <p:cNvSpPr/>
            <p:nvPr/>
          </p:nvSpPr>
          <p:spPr>
            <a:xfrm>
              <a:off x="1024793" y="6365027"/>
              <a:ext cx="16083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pl-PL" dirty="0"/>
                <a:t>Twarze własne</a:t>
              </a:r>
            </a:p>
          </p:txBody>
        </p:sp>
        <p:grpSp>
          <p:nvGrpSpPr>
            <p:cNvPr id="48" name="Grupa 47">
              <a:extLst>
                <a:ext uri="{FF2B5EF4-FFF2-40B4-BE49-F238E27FC236}">
                  <a16:creationId xmlns:a16="http://schemas.microsoft.com/office/drawing/2014/main" id="{7144B971-1A3B-4788-B13D-496ED4359F48}"/>
                </a:ext>
              </a:extLst>
            </p:cNvPr>
            <p:cNvGrpSpPr/>
            <p:nvPr/>
          </p:nvGrpSpPr>
          <p:grpSpPr>
            <a:xfrm rot="5400000">
              <a:off x="743656" y="4092522"/>
              <a:ext cx="2180123" cy="2371725"/>
              <a:chOff x="8188166" y="2651628"/>
              <a:chExt cx="2180123" cy="2371725"/>
            </a:xfrm>
          </p:grpSpPr>
          <p:sp>
            <p:nvSpPr>
              <p:cNvPr id="17" name="Prostokąt 16">
                <a:extLst>
                  <a:ext uri="{FF2B5EF4-FFF2-40B4-BE49-F238E27FC236}">
                    <a16:creationId xmlns:a16="http://schemas.microsoft.com/office/drawing/2014/main" id="{61A96902-EC99-4632-8DA7-CB42E2E04700}"/>
                  </a:ext>
                </a:extLst>
              </p:cNvPr>
              <p:cNvSpPr/>
              <p:nvPr/>
            </p:nvSpPr>
            <p:spPr>
              <a:xfrm>
                <a:off x="8188166" y="2651628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endParaRPr lang="pl-PL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Prostokąt 18">
                <a:extLst>
                  <a:ext uri="{FF2B5EF4-FFF2-40B4-BE49-F238E27FC236}">
                    <a16:creationId xmlns:a16="http://schemas.microsoft.com/office/drawing/2014/main" id="{FC566194-AAEF-4C38-928C-6304C508A384}"/>
                  </a:ext>
                </a:extLst>
              </p:cNvPr>
              <p:cNvSpPr/>
              <p:nvPr/>
            </p:nvSpPr>
            <p:spPr>
              <a:xfrm>
                <a:off x="8463225" y="2661153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endParaRPr lang="pl-PL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0" name="Prostokąt 19">
                <a:extLst>
                  <a:ext uri="{FF2B5EF4-FFF2-40B4-BE49-F238E27FC236}">
                    <a16:creationId xmlns:a16="http://schemas.microsoft.com/office/drawing/2014/main" id="{398966EF-435E-44BB-90F1-13FF1556D920}"/>
                  </a:ext>
                </a:extLst>
              </p:cNvPr>
              <p:cNvSpPr/>
              <p:nvPr/>
            </p:nvSpPr>
            <p:spPr>
              <a:xfrm>
                <a:off x="8757921" y="2651628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endParaRPr lang="pl-PL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Prostokąt 20">
                <a:extLst>
                  <a:ext uri="{FF2B5EF4-FFF2-40B4-BE49-F238E27FC236}">
                    <a16:creationId xmlns:a16="http://schemas.microsoft.com/office/drawing/2014/main" id="{C2479E6F-C715-49DA-8C47-6873176E5245}"/>
                  </a:ext>
                </a:extLst>
              </p:cNvPr>
              <p:cNvSpPr/>
              <p:nvPr/>
            </p:nvSpPr>
            <p:spPr>
              <a:xfrm>
                <a:off x="9049183" y="2651628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endParaRPr lang="pl-PL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Prostokąt 21">
                <a:extLst>
                  <a:ext uri="{FF2B5EF4-FFF2-40B4-BE49-F238E27FC236}">
                    <a16:creationId xmlns:a16="http://schemas.microsoft.com/office/drawing/2014/main" id="{8A3FD66B-A4F7-4420-AF20-C65E6046260B}"/>
                  </a:ext>
                </a:extLst>
              </p:cNvPr>
              <p:cNvSpPr/>
              <p:nvPr/>
            </p:nvSpPr>
            <p:spPr>
              <a:xfrm>
                <a:off x="9307247" y="2651628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endParaRPr lang="pl-PL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Prostokąt 22">
                <a:extLst>
                  <a:ext uri="{FF2B5EF4-FFF2-40B4-BE49-F238E27FC236}">
                    <a16:creationId xmlns:a16="http://schemas.microsoft.com/office/drawing/2014/main" id="{53404544-3E08-4566-96C4-01B86A7AF413}"/>
                  </a:ext>
                </a:extLst>
              </p:cNvPr>
              <p:cNvSpPr/>
              <p:nvPr/>
            </p:nvSpPr>
            <p:spPr>
              <a:xfrm>
                <a:off x="9582306" y="2661153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endParaRPr lang="pl-PL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Prostokąt 23">
                <a:extLst>
                  <a:ext uri="{FF2B5EF4-FFF2-40B4-BE49-F238E27FC236}">
                    <a16:creationId xmlns:a16="http://schemas.microsoft.com/office/drawing/2014/main" id="{869A8E36-4B77-4C2E-8E48-97C397D94D68}"/>
                  </a:ext>
                </a:extLst>
              </p:cNvPr>
              <p:cNvSpPr/>
              <p:nvPr/>
            </p:nvSpPr>
            <p:spPr>
              <a:xfrm>
                <a:off x="9877002" y="2651628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endParaRPr lang="pl-PL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Prostokąt 24">
                <a:extLst>
                  <a:ext uri="{FF2B5EF4-FFF2-40B4-BE49-F238E27FC236}">
                    <a16:creationId xmlns:a16="http://schemas.microsoft.com/office/drawing/2014/main" id="{03127E3A-5FE3-49C4-98CE-048D4F233970}"/>
                  </a:ext>
                </a:extLst>
              </p:cNvPr>
              <p:cNvSpPr/>
              <p:nvPr/>
            </p:nvSpPr>
            <p:spPr>
              <a:xfrm>
                <a:off x="10168264" y="2651628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7030A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:endParaRPr lang="pl-PL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Prostokąt 25">
              <a:extLst>
                <a:ext uri="{FF2B5EF4-FFF2-40B4-BE49-F238E27FC236}">
                  <a16:creationId xmlns:a16="http://schemas.microsoft.com/office/drawing/2014/main" id="{AD12C468-9ABA-49B8-ABA2-42B4916CF42E}"/>
                </a:ext>
              </a:extLst>
            </p:cNvPr>
            <p:cNvSpPr/>
            <p:nvPr/>
          </p:nvSpPr>
          <p:spPr>
            <a:xfrm>
              <a:off x="1425815" y="4981130"/>
              <a:ext cx="7279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dirty="0"/>
                <a:t>p</a:t>
              </a:r>
              <a:r>
                <a:rPr lang="pl-PL" dirty="0" smtClean="0"/>
                <a:t> </a:t>
              </a:r>
              <a:r>
                <a:rPr lang="pl-PL" dirty="0"/>
                <a:t>x N</a:t>
              </a:r>
              <a:r>
                <a:rPr lang="pl-PL" baseline="30000" dirty="0"/>
                <a:t>2</a:t>
              </a:r>
              <a:endParaRPr lang="pl-PL" dirty="0"/>
            </a:p>
          </p:txBody>
        </p:sp>
        <p:sp>
          <p:nvSpPr>
            <p:cNvPr id="27" name="Znak mnożenia 26">
              <a:extLst>
                <a:ext uri="{FF2B5EF4-FFF2-40B4-BE49-F238E27FC236}">
                  <a16:creationId xmlns:a16="http://schemas.microsoft.com/office/drawing/2014/main" id="{4789EB14-874F-49E2-AEC0-EEEB6F18E8BE}"/>
                </a:ext>
              </a:extLst>
            </p:cNvPr>
            <p:cNvSpPr/>
            <p:nvPr/>
          </p:nvSpPr>
          <p:spPr>
            <a:xfrm>
              <a:off x="3436814" y="4958104"/>
              <a:ext cx="366779" cy="590550"/>
            </a:xfrm>
            <a:prstGeom prst="mathMultiply">
              <a:avLst>
                <a:gd name="adj1" fmla="val 1572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9" name="Równa się 28">
              <a:extLst>
                <a:ext uri="{FF2B5EF4-FFF2-40B4-BE49-F238E27FC236}">
                  <a16:creationId xmlns:a16="http://schemas.microsoft.com/office/drawing/2014/main" id="{540DCB48-A10A-430B-848F-B784FDE62FC5}"/>
                </a:ext>
              </a:extLst>
            </p:cNvPr>
            <p:cNvSpPr/>
            <p:nvPr/>
          </p:nvSpPr>
          <p:spPr>
            <a:xfrm>
              <a:off x="4843816" y="5114886"/>
              <a:ext cx="600075" cy="319163"/>
            </a:xfrm>
            <a:prstGeom prst="mathEqual">
              <a:avLst>
                <a:gd name="adj1" fmla="val 14567"/>
                <a:gd name="adj2" fmla="val 2369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  <p:sp>
          <p:nvSpPr>
            <p:cNvPr id="30" name="Prostokąt 29">
              <a:extLst>
                <a:ext uri="{FF2B5EF4-FFF2-40B4-BE49-F238E27FC236}">
                  <a16:creationId xmlns:a16="http://schemas.microsoft.com/office/drawing/2014/main" id="{2B4B6DA2-B0D3-4E95-B82B-E557513C0776}"/>
                </a:ext>
              </a:extLst>
            </p:cNvPr>
            <p:cNvSpPr/>
            <p:nvPr/>
          </p:nvSpPr>
          <p:spPr>
            <a:xfrm>
              <a:off x="5669670" y="4188323"/>
              <a:ext cx="195471" cy="224937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2" name="Prostokąt 31">
              <a:extLst>
                <a:ext uri="{FF2B5EF4-FFF2-40B4-BE49-F238E27FC236}">
                  <a16:creationId xmlns:a16="http://schemas.microsoft.com/office/drawing/2014/main" id="{E1923B59-6A77-4C4B-9928-120E1E82F87F}"/>
                </a:ext>
              </a:extLst>
            </p:cNvPr>
            <p:cNvSpPr/>
            <p:nvPr/>
          </p:nvSpPr>
          <p:spPr>
            <a:xfrm flipH="1">
              <a:off x="5037387" y="6378596"/>
              <a:ext cx="1462227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pl-PL" sz="1400" dirty="0" smtClean="0"/>
                <a:t>Reprezentacja twarzy o p elementach</a:t>
              </a:r>
              <a:endParaRPr lang="pl-PL" sz="1400" dirty="0"/>
            </a:p>
          </p:txBody>
        </p:sp>
      </p:grpSp>
      <p:grpSp>
        <p:nvGrpSpPr>
          <p:cNvPr id="51" name="Grupa 50">
            <a:extLst>
              <a:ext uri="{FF2B5EF4-FFF2-40B4-BE49-F238E27FC236}">
                <a16:creationId xmlns:a16="http://schemas.microsoft.com/office/drawing/2014/main" id="{5CE0076F-948D-4CC4-A353-10D4DBA4961A}"/>
              </a:ext>
            </a:extLst>
          </p:cNvPr>
          <p:cNvGrpSpPr/>
          <p:nvPr/>
        </p:nvGrpSpPr>
        <p:grpSpPr>
          <a:xfrm>
            <a:off x="298034" y="1860728"/>
            <a:ext cx="5392513" cy="2400376"/>
            <a:chOff x="259455" y="2020055"/>
            <a:chExt cx="5392513" cy="2400376"/>
          </a:xfrm>
        </p:grpSpPr>
        <p:grpSp>
          <p:nvGrpSpPr>
            <p:cNvPr id="50" name="Grupa 49">
              <a:extLst>
                <a:ext uri="{FF2B5EF4-FFF2-40B4-BE49-F238E27FC236}">
                  <a16:creationId xmlns:a16="http://schemas.microsoft.com/office/drawing/2014/main" id="{EABA938D-8719-4F12-B994-A941FB8012C2}"/>
                </a:ext>
              </a:extLst>
            </p:cNvPr>
            <p:cNvGrpSpPr/>
            <p:nvPr/>
          </p:nvGrpSpPr>
          <p:grpSpPr>
            <a:xfrm>
              <a:off x="259455" y="2020055"/>
              <a:ext cx="5392513" cy="2400376"/>
              <a:chOff x="294013" y="2070557"/>
              <a:chExt cx="5114773" cy="2136969"/>
            </a:xfrm>
          </p:grpSpPr>
          <p:grpSp>
            <p:nvGrpSpPr>
              <p:cNvPr id="41" name="Grupa 40">
                <a:extLst>
                  <a:ext uri="{FF2B5EF4-FFF2-40B4-BE49-F238E27FC236}">
                    <a16:creationId xmlns:a16="http://schemas.microsoft.com/office/drawing/2014/main" id="{51693372-95FF-4721-BE71-601BD093D23B}"/>
                  </a:ext>
                </a:extLst>
              </p:cNvPr>
              <p:cNvGrpSpPr/>
              <p:nvPr/>
            </p:nvGrpSpPr>
            <p:grpSpPr>
              <a:xfrm>
                <a:off x="4782071" y="2113494"/>
                <a:ext cx="626715" cy="2094032"/>
                <a:chOff x="4735248" y="2785215"/>
                <a:chExt cx="996077" cy="2154887"/>
              </a:xfrm>
            </p:grpSpPr>
            <p:sp>
              <p:nvSpPr>
                <p:cNvPr id="10" name="Prostokąt 9">
                  <a:extLst>
                    <a:ext uri="{FF2B5EF4-FFF2-40B4-BE49-F238E27FC236}">
                      <a16:creationId xmlns:a16="http://schemas.microsoft.com/office/drawing/2014/main" id="{28E32B70-4E25-4625-9F12-6BFA9401ACB8}"/>
                    </a:ext>
                  </a:extLst>
                </p:cNvPr>
                <p:cNvSpPr/>
                <p:nvPr/>
              </p:nvSpPr>
              <p:spPr>
                <a:xfrm>
                  <a:off x="5067571" y="2785215"/>
                  <a:ext cx="315054" cy="180795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accent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l-PL"/>
                </a:p>
              </p:txBody>
            </p:sp>
            <p:sp>
              <p:nvSpPr>
                <p:cNvPr id="15" name="Prostokąt 14">
                  <a:extLst>
                    <a:ext uri="{FF2B5EF4-FFF2-40B4-BE49-F238E27FC236}">
                      <a16:creationId xmlns:a16="http://schemas.microsoft.com/office/drawing/2014/main" id="{F02F6F52-2F28-4F3C-B07E-35D96B620289}"/>
                    </a:ext>
                  </a:extLst>
                </p:cNvPr>
                <p:cNvSpPr/>
                <p:nvPr/>
              </p:nvSpPr>
              <p:spPr>
                <a:xfrm>
                  <a:off x="4735248" y="4601744"/>
                  <a:ext cx="996077" cy="338358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pl-PL" dirty="0" smtClean="0"/>
                    <a:t>N</a:t>
                  </a:r>
                  <a:r>
                    <a:rPr lang="pl-PL" baseline="30000" dirty="0" smtClean="0"/>
                    <a:t>2</a:t>
                  </a:r>
                  <a:r>
                    <a:rPr lang="pl-PL" dirty="0" smtClean="0"/>
                    <a:t>x1</a:t>
                  </a:r>
                  <a:endParaRPr lang="pl-PL" dirty="0"/>
                </a:p>
              </p:txBody>
            </p:sp>
          </p:grpSp>
          <p:grpSp>
            <p:nvGrpSpPr>
              <p:cNvPr id="38" name="Grupa 37">
                <a:extLst>
                  <a:ext uri="{FF2B5EF4-FFF2-40B4-BE49-F238E27FC236}">
                    <a16:creationId xmlns:a16="http://schemas.microsoft.com/office/drawing/2014/main" id="{617639D2-7470-4527-8093-04DD488B88F8}"/>
                  </a:ext>
                </a:extLst>
              </p:cNvPr>
              <p:cNvGrpSpPr/>
              <p:nvPr/>
            </p:nvGrpSpPr>
            <p:grpSpPr>
              <a:xfrm>
                <a:off x="294013" y="2070557"/>
                <a:ext cx="4581131" cy="1817062"/>
                <a:chOff x="321101" y="2741028"/>
                <a:chExt cx="4830481" cy="2011930"/>
              </a:xfrm>
            </p:grpSpPr>
            <p:sp>
              <p:nvSpPr>
                <p:cNvPr id="9" name="Łuk blokowy 8">
                  <a:extLst>
                    <a:ext uri="{FF2B5EF4-FFF2-40B4-BE49-F238E27FC236}">
                      <a16:creationId xmlns:a16="http://schemas.microsoft.com/office/drawing/2014/main" id="{4C5327B9-92E2-46AD-81BB-75D560DBDBDE}"/>
                    </a:ext>
                  </a:extLst>
                </p:cNvPr>
                <p:cNvSpPr/>
                <p:nvPr/>
              </p:nvSpPr>
              <p:spPr>
                <a:xfrm rot="5400000">
                  <a:off x="3357970" y="3658343"/>
                  <a:ext cx="1945316" cy="243913"/>
                </a:xfrm>
                <a:prstGeom prst="blockArc">
                  <a:avLst>
                    <a:gd name="adj1" fmla="val 10800000"/>
                    <a:gd name="adj2" fmla="val 21447651"/>
                    <a:gd name="adj3" fmla="val 18827"/>
                  </a:avLst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l-PL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" name="Równa się 10">
                  <a:extLst>
                    <a:ext uri="{FF2B5EF4-FFF2-40B4-BE49-F238E27FC236}">
                      <a16:creationId xmlns:a16="http://schemas.microsoft.com/office/drawing/2014/main" id="{0FD3E3C1-1679-4472-8D27-150D1D81424D}"/>
                    </a:ext>
                  </a:extLst>
                </p:cNvPr>
                <p:cNvSpPr/>
                <p:nvPr/>
              </p:nvSpPr>
              <p:spPr>
                <a:xfrm>
                  <a:off x="4551507" y="3657598"/>
                  <a:ext cx="600075" cy="319163"/>
                </a:xfrm>
                <a:prstGeom prst="mathEqual">
                  <a:avLst>
                    <a:gd name="adj1" fmla="val 14567"/>
                    <a:gd name="adj2" fmla="val 23697"/>
                  </a:avLst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l-PL">
                    <a:solidFill>
                      <a:schemeClr val="tx1"/>
                    </a:solidFill>
                  </a:endParaRPr>
                </a:p>
              </p:txBody>
            </p:sp>
            <p:pic>
              <p:nvPicPr>
                <p:cNvPr id="34" name="Picture 2" descr="http://3.bp.blogspot.com/-vg6Bg9CawDk/UGGg8cEj6mI/AAAAAAAAAdo/rHMGyO5bvBw/s640/learn.png">
                  <a:extLst>
                    <a:ext uri="{FF2B5EF4-FFF2-40B4-BE49-F238E27FC236}">
                      <a16:creationId xmlns:a16="http://schemas.microsoft.com/office/drawing/2014/main" id="{29A6B61D-BA2D-44B4-898B-B91B37EDB3F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981" t="9997" r="30175" b="50801"/>
                <a:stretch/>
              </p:blipFill>
              <p:spPr bwMode="auto">
                <a:xfrm>
                  <a:off x="592973" y="3002256"/>
                  <a:ext cx="1603006" cy="155608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35" name="Obraz 34">
                  <a:extLst>
                    <a:ext uri="{FF2B5EF4-FFF2-40B4-BE49-F238E27FC236}">
                      <a16:creationId xmlns:a16="http://schemas.microsoft.com/office/drawing/2014/main" id="{310DF1E3-53CA-4D15-BFDA-5B7D69F849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13793" b="9571"/>
                <a:stretch/>
              </p:blipFill>
              <p:spPr>
                <a:xfrm>
                  <a:off x="2566817" y="2853420"/>
                  <a:ext cx="1758732" cy="1704925"/>
                </a:xfrm>
                <a:prstGeom prst="rect">
                  <a:avLst/>
                </a:prstGeom>
              </p:spPr>
            </p:pic>
            <p:sp>
              <p:nvSpPr>
                <p:cNvPr id="36" name="Znak minus 35">
                  <a:extLst>
                    <a:ext uri="{FF2B5EF4-FFF2-40B4-BE49-F238E27FC236}">
                      <a16:creationId xmlns:a16="http://schemas.microsoft.com/office/drawing/2014/main" id="{6A5CF0CB-254B-49B3-A3E4-220B3978D90F}"/>
                    </a:ext>
                  </a:extLst>
                </p:cNvPr>
                <p:cNvSpPr/>
                <p:nvPr/>
              </p:nvSpPr>
              <p:spPr>
                <a:xfrm>
                  <a:off x="2251896" y="3635107"/>
                  <a:ext cx="243914" cy="319163"/>
                </a:xfrm>
                <a:prstGeom prst="mathMinus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l-PL"/>
                </a:p>
              </p:txBody>
            </p:sp>
            <p:sp>
              <p:nvSpPr>
                <p:cNvPr id="37" name="Łuk blokowy 36">
                  <a:extLst>
                    <a:ext uri="{FF2B5EF4-FFF2-40B4-BE49-F238E27FC236}">
                      <a16:creationId xmlns:a16="http://schemas.microsoft.com/office/drawing/2014/main" id="{203B6F7B-C4B4-4C09-AA52-CDD90FDC3348}"/>
                    </a:ext>
                  </a:extLst>
                </p:cNvPr>
                <p:cNvSpPr/>
                <p:nvPr/>
              </p:nvSpPr>
              <p:spPr>
                <a:xfrm rot="16200000">
                  <a:off x="-529600" y="3591729"/>
                  <a:ext cx="1945316" cy="243913"/>
                </a:xfrm>
                <a:prstGeom prst="blockArc">
                  <a:avLst>
                    <a:gd name="adj1" fmla="val 10800000"/>
                    <a:gd name="adj2" fmla="val 21447651"/>
                    <a:gd name="adj3" fmla="val 18827"/>
                  </a:avLst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l-PL">
                    <a:solidFill>
                      <a:schemeClr val="tx1"/>
                    </a:solidFill>
                  </a:endParaRPr>
                </a:p>
              </p:txBody>
            </p:sp>
          </p:grp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pole tekstowe 41">
                  <a:extLst>
                    <a:ext uri="{FF2B5EF4-FFF2-40B4-BE49-F238E27FC236}">
                      <a16:creationId xmlns:a16="http://schemas.microsoft.com/office/drawing/2014/main" id="{3FD03B38-0CC6-4334-968E-583699E6DFB3}"/>
                    </a:ext>
                  </a:extLst>
                </p:cNvPr>
                <p:cNvSpPr txBox="1"/>
                <p:nvPr/>
              </p:nvSpPr>
              <p:spPr>
                <a:xfrm>
                  <a:off x="1821217" y="4061090"/>
                  <a:ext cx="1367361" cy="3077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l-GR" sz="2000" b="1" i="0" smtClean="0">
                            <a:latin typeface="Cambria Math" panose="02040503050406030204" pitchFamily="18" charset="0"/>
                          </a:rPr>
                          <m:t>𝚽</m:t>
                        </m:r>
                        <m:r>
                          <a:rPr lang="pl-PL" sz="2000" b="1" i="0" smtClean="0"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m:rPr>
                            <m:sty m:val="p"/>
                          </m:rPr>
                          <a:rPr lang="el-GR" sz="2000" b="1" i="1" smtClean="0">
                            <a:latin typeface="Cambria Math" panose="02040503050406030204" pitchFamily="18" charset="0"/>
                          </a:rPr>
                          <m:t>Γ</m:t>
                        </m:r>
                        <m:r>
                          <a:rPr lang="pl-PL" sz="2000" b="1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r>
                          <m:rPr>
                            <m:sty m:val="p"/>
                          </m:rPr>
                          <a:rPr lang="el-GR" sz="2000" b="1" i="1" smtClean="0">
                            <a:latin typeface="Cambria Math" panose="02040503050406030204" pitchFamily="18" charset="0"/>
                          </a:rPr>
                          <m:t>Ψ</m:t>
                        </m:r>
                      </m:oMath>
                    </m:oMathPara>
                  </a14:m>
                  <a:endParaRPr lang="pl-PL" b="1" dirty="0"/>
                </a:p>
              </p:txBody>
            </p:sp>
          </mc:Choice>
          <mc:Fallback xmlns="">
            <p:sp>
              <p:nvSpPr>
                <p:cNvPr id="42" name="pole tekstowe 41">
                  <a:extLst>
                    <a:ext uri="{FF2B5EF4-FFF2-40B4-BE49-F238E27FC236}">
                      <a16:creationId xmlns:a16="http://schemas.microsoft.com/office/drawing/2014/main" id="{3FD03B38-0CC6-4334-968E-583699E6DFB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21217" y="4061090"/>
                  <a:ext cx="1367361" cy="307777"/>
                </a:xfrm>
                <a:prstGeom prst="rect">
                  <a:avLst/>
                </a:prstGeom>
                <a:blipFill>
                  <a:blip r:embed="rId5"/>
                  <a:stretch>
                    <a:fillRect l="-3571" r="-4464" b="-5882"/>
                  </a:stretch>
                </a:blipFill>
              </p:spPr>
              <p:txBody>
                <a:bodyPr/>
                <a:lstStyle/>
                <a:p>
                  <a:r>
                    <a:rPr lang="pl-PL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52" name="pole tekstowe 51">
            <a:extLst>
              <a:ext uri="{FF2B5EF4-FFF2-40B4-BE49-F238E27FC236}">
                <a16:creationId xmlns:a16="http://schemas.microsoft.com/office/drawing/2014/main" id="{31AE45CA-1F3A-4683-8B29-5A95BA2A3213}"/>
              </a:ext>
            </a:extLst>
          </p:cNvPr>
          <p:cNvSpPr txBox="1"/>
          <p:nvPr/>
        </p:nvSpPr>
        <p:spPr>
          <a:xfrm>
            <a:off x="7908730" y="5989773"/>
            <a:ext cx="4031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Gdzie </a:t>
            </a:r>
            <a:r>
              <a:rPr lang="pl-PL" b="1" dirty="0"/>
              <a:t>E</a:t>
            </a:r>
            <a:r>
              <a:rPr lang="pl-PL" dirty="0"/>
              <a:t> - liczba twarzy własnych</a:t>
            </a:r>
          </a:p>
        </p:txBody>
      </p:sp>
      <p:pic>
        <p:nvPicPr>
          <p:cNvPr id="54" name="Obraz 53">
            <a:extLst>
              <a:ext uri="{FF2B5EF4-FFF2-40B4-BE49-F238E27FC236}">
                <a16:creationId xmlns:a16="http://schemas.microsoft.com/office/drawing/2014/main" id="{039929D9-5B85-4363-AB53-A713155A66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3261" y="2049480"/>
            <a:ext cx="3298891" cy="721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344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3C506DB-6C00-4DCB-B469-479BA524E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Twarze własne - Reprezentacja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D4C261F8-BB89-4259-BA99-C7DA0E0B6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13</a:t>
            </a:fld>
            <a:endParaRPr lang="pl-PL" dirty="0"/>
          </a:p>
        </p:txBody>
      </p:sp>
      <p:grpSp>
        <p:nvGrpSpPr>
          <p:cNvPr id="3" name="Group 2"/>
          <p:cNvGrpSpPr/>
          <p:nvPr/>
        </p:nvGrpSpPr>
        <p:grpSpPr>
          <a:xfrm>
            <a:off x="365971" y="2003088"/>
            <a:ext cx="11037054" cy="2931755"/>
            <a:chOff x="365971" y="2003088"/>
            <a:chExt cx="11037054" cy="2931755"/>
          </a:xfrm>
        </p:grpSpPr>
        <p:grpSp>
          <p:nvGrpSpPr>
            <p:cNvPr id="49" name="Grupa 48">
              <a:extLst>
                <a:ext uri="{FF2B5EF4-FFF2-40B4-BE49-F238E27FC236}">
                  <a16:creationId xmlns:a16="http://schemas.microsoft.com/office/drawing/2014/main" id="{41484EC2-C757-4233-BD2D-6A1651B529B2}"/>
                </a:ext>
              </a:extLst>
            </p:cNvPr>
            <p:cNvGrpSpPr/>
            <p:nvPr/>
          </p:nvGrpSpPr>
          <p:grpSpPr>
            <a:xfrm>
              <a:off x="6316695" y="2003088"/>
              <a:ext cx="5086330" cy="2931755"/>
              <a:chOff x="647855" y="4183348"/>
              <a:chExt cx="5007943" cy="2931755"/>
            </a:xfrm>
          </p:grpSpPr>
          <p:sp>
            <p:nvSpPr>
              <p:cNvPr id="14" name="Prostokąt 13">
                <a:extLst>
                  <a:ext uri="{FF2B5EF4-FFF2-40B4-BE49-F238E27FC236}">
                    <a16:creationId xmlns:a16="http://schemas.microsoft.com/office/drawing/2014/main" id="{0655745B-4447-472B-B248-9014BF49FDFC}"/>
                  </a:ext>
                </a:extLst>
              </p:cNvPr>
              <p:cNvSpPr/>
              <p:nvPr/>
            </p:nvSpPr>
            <p:spPr>
              <a:xfrm>
                <a:off x="3638391" y="4183348"/>
                <a:ext cx="200025" cy="216802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16" name="Prostokąt 15">
                <a:extLst>
                  <a:ext uri="{FF2B5EF4-FFF2-40B4-BE49-F238E27FC236}">
                    <a16:creationId xmlns:a16="http://schemas.microsoft.com/office/drawing/2014/main" id="{62F0C161-5371-48B7-B59C-48B07047B180}"/>
                  </a:ext>
                </a:extLst>
              </p:cNvPr>
              <p:cNvSpPr/>
              <p:nvPr/>
            </p:nvSpPr>
            <p:spPr>
              <a:xfrm>
                <a:off x="3447352" y="6412187"/>
                <a:ext cx="62869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dirty="0"/>
                  <a:t>N</a:t>
                </a:r>
                <a:r>
                  <a:rPr lang="pl-PL" baseline="30000" dirty="0"/>
                  <a:t>2</a:t>
                </a:r>
                <a:r>
                  <a:rPr lang="pl-PL" dirty="0"/>
                  <a:t>x1</a:t>
                </a:r>
              </a:p>
            </p:txBody>
          </p:sp>
          <p:sp>
            <p:nvSpPr>
              <p:cNvPr id="18" name="Prostokąt 17">
                <a:extLst>
                  <a:ext uri="{FF2B5EF4-FFF2-40B4-BE49-F238E27FC236}">
                    <a16:creationId xmlns:a16="http://schemas.microsoft.com/office/drawing/2014/main" id="{D47D863F-485A-4DDD-B07B-9D8B16EF944B}"/>
                  </a:ext>
                </a:extLst>
              </p:cNvPr>
              <p:cNvSpPr/>
              <p:nvPr/>
            </p:nvSpPr>
            <p:spPr>
              <a:xfrm>
                <a:off x="1024793" y="6365027"/>
                <a:ext cx="160832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pl-PL" dirty="0"/>
                  <a:t>Twarze własne</a:t>
                </a:r>
              </a:p>
            </p:txBody>
          </p:sp>
          <p:grpSp>
            <p:nvGrpSpPr>
              <p:cNvPr id="48" name="Grupa 47">
                <a:extLst>
                  <a:ext uri="{FF2B5EF4-FFF2-40B4-BE49-F238E27FC236}">
                    <a16:creationId xmlns:a16="http://schemas.microsoft.com/office/drawing/2014/main" id="{7144B971-1A3B-4788-B13D-496ED4359F48}"/>
                  </a:ext>
                </a:extLst>
              </p:cNvPr>
              <p:cNvGrpSpPr/>
              <p:nvPr/>
            </p:nvGrpSpPr>
            <p:grpSpPr>
              <a:xfrm rot="5400000">
                <a:off x="743656" y="4092522"/>
                <a:ext cx="2180123" cy="2371725"/>
                <a:chOff x="8188166" y="2651628"/>
                <a:chExt cx="2180123" cy="2371725"/>
              </a:xfrm>
            </p:grpSpPr>
            <p:sp>
              <p:nvSpPr>
                <p:cNvPr id="17" name="Prostokąt 16">
                  <a:extLst>
                    <a:ext uri="{FF2B5EF4-FFF2-40B4-BE49-F238E27FC236}">
                      <a16:creationId xmlns:a16="http://schemas.microsoft.com/office/drawing/2014/main" id="{61A96902-EC99-4632-8DA7-CB42E2E04700}"/>
                    </a:ext>
                  </a:extLst>
                </p:cNvPr>
                <p:cNvSpPr/>
                <p:nvPr/>
              </p:nvSpPr>
              <p:spPr>
                <a:xfrm>
                  <a:off x="8188166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9" name="Prostokąt 18">
                  <a:extLst>
                    <a:ext uri="{FF2B5EF4-FFF2-40B4-BE49-F238E27FC236}">
                      <a16:creationId xmlns:a16="http://schemas.microsoft.com/office/drawing/2014/main" id="{FC566194-AAEF-4C38-928C-6304C508A384}"/>
                    </a:ext>
                  </a:extLst>
                </p:cNvPr>
                <p:cNvSpPr/>
                <p:nvPr/>
              </p:nvSpPr>
              <p:spPr>
                <a:xfrm>
                  <a:off x="8463225" y="2661153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" name="Prostokąt 19">
                  <a:extLst>
                    <a:ext uri="{FF2B5EF4-FFF2-40B4-BE49-F238E27FC236}">
                      <a16:creationId xmlns:a16="http://schemas.microsoft.com/office/drawing/2014/main" id="{398966EF-435E-44BB-90F1-13FF1556D920}"/>
                    </a:ext>
                  </a:extLst>
                </p:cNvPr>
                <p:cNvSpPr/>
                <p:nvPr/>
              </p:nvSpPr>
              <p:spPr>
                <a:xfrm>
                  <a:off x="8757921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Prostokąt 20">
                  <a:extLst>
                    <a:ext uri="{FF2B5EF4-FFF2-40B4-BE49-F238E27FC236}">
                      <a16:creationId xmlns:a16="http://schemas.microsoft.com/office/drawing/2014/main" id="{C2479E6F-C715-49DA-8C47-6873176E5245}"/>
                    </a:ext>
                  </a:extLst>
                </p:cNvPr>
                <p:cNvSpPr/>
                <p:nvPr/>
              </p:nvSpPr>
              <p:spPr>
                <a:xfrm>
                  <a:off x="9049183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2" name="Prostokąt 21">
                  <a:extLst>
                    <a:ext uri="{FF2B5EF4-FFF2-40B4-BE49-F238E27FC236}">
                      <a16:creationId xmlns:a16="http://schemas.microsoft.com/office/drawing/2014/main" id="{8A3FD66B-A4F7-4420-AF20-C65E6046260B}"/>
                    </a:ext>
                  </a:extLst>
                </p:cNvPr>
                <p:cNvSpPr/>
                <p:nvPr/>
              </p:nvSpPr>
              <p:spPr>
                <a:xfrm>
                  <a:off x="9307247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3" name="Prostokąt 22">
                  <a:extLst>
                    <a:ext uri="{FF2B5EF4-FFF2-40B4-BE49-F238E27FC236}">
                      <a16:creationId xmlns:a16="http://schemas.microsoft.com/office/drawing/2014/main" id="{53404544-3E08-4566-96C4-01B86A7AF413}"/>
                    </a:ext>
                  </a:extLst>
                </p:cNvPr>
                <p:cNvSpPr/>
                <p:nvPr/>
              </p:nvSpPr>
              <p:spPr>
                <a:xfrm>
                  <a:off x="9582306" y="2661153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" name="Prostokąt 23">
                  <a:extLst>
                    <a:ext uri="{FF2B5EF4-FFF2-40B4-BE49-F238E27FC236}">
                      <a16:creationId xmlns:a16="http://schemas.microsoft.com/office/drawing/2014/main" id="{869A8E36-4B77-4C2E-8E48-97C397D94D68}"/>
                    </a:ext>
                  </a:extLst>
                </p:cNvPr>
                <p:cNvSpPr/>
                <p:nvPr/>
              </p:nvSpPr>
              <p:spPr>
                <a:xfrm>
                  <a:off x="9877002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" name="Prostokąt 24">
                  <a:extLst>
                    <a:ext uri="{FF2B5EF4-FFF2-40B4-BE49-F238E27FC236}">
                      <a16:creationId xmlns:a16="http://schemas.microsoft.com/office/drawing/2014/main" id="{03127E3A-5FE3-49C4-98CE-048D4F233970}"/>
                    </a:ext>
                  </a:extLst>
                </p:cNvPr>
                <p:cNvSpPr/>
                <p:nvPr/>
              </p:nvSpPr>
              <p:spPr>
                <a:xfrm>
                  <a:off x="10168264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6" name="Prostokąt 25">
                <a:extLst>
                  <a:ext uri="{FF2B5EF4-FFF2-40B4-BE49-F238E27FC236}">
                    <a16:creationId xmlns:a16="http://schemas.microsoft.com/office/drawing/2014/main" id="{AD12C468-9ABA-49B8-ABA2-42B4916CF42E}"/>
                  </a:ext>
                </a:extLst>
              </p:cNvPr>
              <p:cNvSpPr/>
              <p:nvPr/>
            </p:nvSpPr>
            <p:spPr>
              <a:xfrm>
                <a:off x="1429929" y="4964686"/>
                <a:ext cx="72791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dirty="0"/>
                  <a:t>p</a:t>
                </a:r>
                <a:r>
                  <a:rPr lang="pl-PL" dirty="0" smtClean="0"/>
                  <a:t> </a:t>
                </a:r>
                <a:r>
                  <a:rPr lang="pl-PL" dirty="0"/>
                  <a:t>x N</a:t>
                </a:r>
                <a:r>
                  <a:rPr lang="pl-PL" baseline="30000" dirty="0"/>
                  <a:t>2</a:t>
                </a:r>
                <a:endParaRPr lang="pl-PL" dirty="0"/>
              </a:p>
            </p:txBody>
          </p:sp>
          <p:sp>
            <p:nvSpPr>
              <p:cNvPr id="27" name="Znak mnożenia 26">
                <a:extLst>
                  <a:ext uri="{FF2B5EF4-FFF2-40B4-BE49-F238E27FC236}">
                    <a16:creationId xmlns:a16="http://schemas.microsoft.com/office/drawing/2014/main" id="{4789EB14-874F-49E2-AEC0-EEEB6F18E8BE}"/>
                  </a:ext>
                </a:extLst>
              </p:cNvPr>
              <p:cNvSpPr/>
              <p:nvPr/>
            </p:nvSpPr>
            <p:spPr>
              <a:xfrm>
                <a:off x="3131516" y="4966781"/>
                <a:ext cx="366779" cy="590550"/>
              </a:xfrm>
              <a:prstGeom prst="mathMultiply">
                <a:avLst>
                  <a:gd name="adj1" fmla="val 15729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29" name="Równa się 28">
                <a:extLst>
                  <a:ext uri="{FF2B5EF4-FFF2-40B4-BE49-F238E27FC236}">
                    <a16:creationId xmlns:a16="http://schemas.microsoft.com/office/drawing/2014/main" id="{540DCB48-A10A-430B-848F-B784FDE62FC5}"/>
                  </a:ext>
                </a:extLst>
              </p:cNvPr>
              <p:cNvSpPr/>
              <p:nvPr/>
            </p:nvSpPr>
            <p:spPr>
              <a:xfrm>
                <a:off x="3983997" y="5109911"/>
                <a:ext cx="600075" cy="319163"/>
              </a:xfrm>
              <a:prstGeom prst="mathEqual">
                <a:avLst>
                  <a:gd name="adj1" fmla="val 14567"/>
                  <a:gd name="adj2" fmla="val 23697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Prostokąt 29">
                <a:extLst>
                  <a:ext uri="{FF2B5EF4-FFF2-40B4-BE49-F238E27FC236}">
                    <a16:creationId xmlns:a16="http://schemas.microsoft.com/office/drawing/2014/main" id="{2B4B6DA2-B0D3-4E95-B82B-E557513C0776}"/>
                  </a:ext>
                </a:extLst>
              </p:cNvPr>
              <p:cNvSpPr/>
              <p:nvPr/>
            </p:nvSpPr>
            <p:spPr>
              <a:xfrm>
                <a:off x="4809849" y="4183348"/>
                <a:ext cx="195471" cy="224937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32" name="Prostokąt 31">
                <a:extLst>
                  <a:ext uri="{FF2B5EF4-FFF2-40B4-BE49-F238E27FC236}">
                    <a16:creationId xmlns:a16="http://schemas.microsoft.com/office/drawing/2014/main" id="{E1923B59-6A77-4C4B-9928-120E1E82F87F}"/>
                  </a:ext>
                </a:extLst>
              </p:cNvPr>
              <p:cNvSpPr/>
              <p:nvPr/>
            </p:nvSpPr>
            <p:spPr>
              <a:xfrm flipH="1">
                <a:off x="4193571" y="6376439"/>
                <a:ext cx="1462227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l-PL" sz="1400" dirty="0" smtClean="0"/>
                  <a:t>Reprezentacja twarzy o p elementach</a:t>
                </a:r>
                <a:endParaRPr lang="pl-PL" sz="1400" dirty="0"/>
              </a:p>
            </p:txBody>
          </p:sp>
        </p:grpSp>
        <p:grpSp>
          <p:nvGrpSpPr>
            <p:cNvPr id="51" name="Grupa 50">
              <a:extLst>
                <a:ext uri="{FF2B5EF4-FFF2-40B4-BE49-F238E27FC236}">
                  <a16:creationId xmlns:a16="http://schemas.microsoft.com/office/drawing/2014/main" id="{5CE0076F-948D-4CC4-A353-10D4DBA4961A}"/>
                </a:ext>
              </a:extLst>
            </p:cNvPr>
            <p:cNvGrpSpPr/>
            <p:nvPr/>
          </p:nvGrpSpPr>
          <p:grpSpPr>
            <a:xfrm>
              <a:off x="365971" y="2108075"/>
              <a:ext cx="5392513" cy="2400376"/>
              <a:chOff x="259455" y="2020055"/>
              <a:chExt cx="5392513" cy="2400376"/>
            </a:xfrm>
          </p:grpSpPr>
          <p:grpSp>
            <p:nvGrpSpPr>
              <p:cNvPr id="50" name="Grupa 49">
                <a:extLst>
                  <a:ext uri="{FF2B5EF4-FFF2-40B4-BE49-F238E27FC236}">
                    <a16:creationId xmlns:a16="http://schemas.microsoft.com/office/drawing/2014/main" id="{EABA938D-8719-4F12-B994-A941FB8012C2}"/>
                  </a:ext>
                </a:extLst>
              </p:cNvPr>
              <p:cNvGrpSpPr/>
              <p:nvPr/>
            </p:nvGrpSpPr>
            <p:grpSpPr>
              <a:xfrm>
                <a:off x="259455" y="2020055"/>
                <a:ext cx="5392513" cy="2400376"/>
                <a:chOff x="294013" y="2070557"/>
                <a:chExt cx="5114773" cy="2136969"/>
              </a:xfrm>
            </p:grpSpPr>
            <p:grpSp>
              <p:nvGrpSpPr>
                <p:cNvPr id="41" name="Grupa 40">
                  <a:extLst>
                    <a:ext uri="{FF2B5EF4-FFF2-40B4-BE49-F238E27FC236}">
                      <a16:creationId xmlns:a16="http://schemas.microsoft.com/office/drawing/2014/main" id="{51693372-95FF-4721-BE71-601BD093D23B}"/>
                    </a:ext>
                  </a:extLst>
                </p:cNvPr>
                <p:cNvGrpSpPr/>
                <p:nvPr/>
              </p:nvGrpSpPr>
              <p:grpSpPr>
                <a:xfrm>
                  <a:off x="4782071" y="2113494"/>
                  <a:ext cx="626715" cy="2094032"/>
                  <a:chOff x="4735248" y="2785215"/>
                  <a:chExt cx="996077" cy="2154887"/>
                </a:xfrm>
              </p:grpSpPr>
              <p:sp>
                <p:nvSpPr>
                  <p:cNvPr id="10" name="Prostokąt 9">
                    <a:extLst>
                      <a:ext uri="{FF2B5EF4-FFF2-40B4-BE49-F238E27FC236}">
                        <a16:creationId xmlns:a16="http://schemas.microsoft.com/office/drawing/2014/main" id="{28E32B70-4E25-4625-9F12-6BFA9401ACB8}"/>
                      </a:ext>
                    </a:extLst>
                  </p:cNvPr>
                  <p:cNvSpPr/>
                  <p:nvPr/>
                </p:nvSpPr>
                <p:spPr>
                  <a:xfrm>
                    <a:off x="5067571" y="2785215"/>
                    <a:ext cx="315054" cy="1807957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l-PL"/>
                  </a:p>
                </p:txBody>
              </p:sp>
              <p:sp>
                <p:nvSpPr>
                  <p:cNvPr id="15" name="Prostokąt 14">
                    <a:extLst>
                      <a:ext uri="{FF2B5EF4-FFF2-40B4-BE49-F238E27FC236}">
                        <a16:creationId xmlns:a16="http://schemas.microsoft.com/office/drawing/2014/main" id="{F02F6F52-2F28-4F3C-B07E-35D96B620289}"/>
                      </a:ext>
                    </a:extLst>
                  </p:cNvPr>
                  <p:cNvSpPr/>
                  <p:nvPr/>
                </p:nvSpPr>
                <p:spPr>
                  <a:xfrm>
                    <a:off x="4735248" y="4601744"/>
                    <a:ext cx="996077" cy="338358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r>
                      <a:rPr lang="pl-PL" dirty="0" smtClean="0"/>
                      <a:t>N</a:t>
                    </a:r>
                    <a:r>
                      <a:rPr lang="pl-PL" baseline="30000" dirty="0" smtClean="0"/>
                      <a:t>2</a:t>
                    </a:r>
                    <a:r>
                      <a:rPr lang="pl-PL" dirty="0" smtClean="0"/>
                      <a:t>x1</a:t>
                    </a:r>
                    <a:endParaRPr lang="pl-PL" dirty="0"/>
                  </a:p>
                </p:txBody>
              </p:sp>
            </p:grpSp>
            <p:grpSp>
              <p:nvGrpSpPr>
                <p:cNvPr id="38" name="Grupa 37">
                  <a:extLst>
                    <a:ext uri="{FF2B5EF4-FFF2-40B4-BE49-F238E27FC236}">
                      <a16:creationId xmlns:a16="http://schemas.microsoft.com/office/drawing/2014/main" id="{617639D2-7470-4527-8093-04DD488B88F8}"/>
                    </a:ext>
                  </a:extLst>
                </p:cNvPr>
                <p:cNvGrpSpPr/>
                <p:nvPr/>
              </p:nvGrpSpPr>
              <p:grpSpPr>
                <a:xfrm>
                  <a:off x="294013" y="2070557"/>
                  <a:ext cx="4581131" cy="1817062"/>
                  <a:chOff x="321101" y="2741028"/>
                  <a:chExt cx="4830481" cy="2011930"/>
                </a:xfrm>
              </p:grpSpPr>
              <p:sp>
                <p:nvSpPr>
                  <p:cNvPr id="9" name="Łuk blokowy 8">
                    <a:extLst>
                      <a:ext uri="{FF2B5EF4-FFF2-40B4-BE49-F238E27FC236}">
                        <a16:creationId xmlns:a16="http://schemas.microsoft.com/office/drawing/2014/main" id="{4C5327B9-92E2-46AD-81BB-75D560DBDBD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3357970" y="3658343"/>
                    <a:ext cx="1945316" cy="243913"/>
                  </a:xfrm>
                  <a:prstGeom prst="blockArc">
                    <a:avLst>
                      <a:gd name="adj1" fmla="val 10800000"/>
                      <a:gd name="adj2" fmla="val 21447651"/>
                      <a:gd name="adj3" fmla="val 18827"/>
                    </a:avLst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l-PL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" name="Równa się 10">
                    <a:extLst>
                      <a:ext uri="{FF2B5EF4-FFF2-40B4-BE49-F238E27FC236}">
                        <a16:creationId xmlns:a16="http://schemas.microsoft.com/office/drawing/2014/main" id="{0FD3E3C1-1679-4472-8D27-150D1D81424D}"/>
                      </a:ext>
                    </a:extLst>
                  </p:cNvPr>
                  <p:cNvSpPr/>
                  <p:nvPr/>
                </p:nvSpPr>
                <p:spPr>
                  <a:xfrm>
                    <a:off x="4551507" y="3657598"/>
                    <a:ext cx="600075" cy="319163"/>
                  </a:xfrm>
                  <a:prstGeom prst="mathEqual">
                    <a:avLst>
                      <a:gd name="adj1" fmla="val 14567"/>
                      <a:gd name="adj2" fmla="val 23697"/>
                    </a:avLst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l-PL">
                      <a:solidFill>
                        <a:schemeClr val="tx1"/>
                      </a:solidFill>
                    </a:endParaRPr>
                  </a:p>
                </p:txBody>
              </p:sp>
              <p:pic>
                <p:nvPicPr>
                  <p:cNvPr id="34" name="Picture 2" descr="http://3.bp.blogspot.com/-vg6Bg9CawDk/UGGg8cEj6mI/AAAAAAAAAdo/rHMGyO5bvBw/s640/learn.png">
                    <a:extLst>
                      <a:ext uri="{FF2B5EF4-FFF2-40B4-BE49-F238E27FC236}">
                        <a16:creationId xmlns:a16="http://schemas.microsoft.com/office/drawing/2014/main" id="{29A6B61D-BA2D-44B4-898B-B91B37EDB3F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59981" t="9997" r="30175" b="50801"/>
                  <a:stretch/>
                </p:blipFill>
                <p:spPr bwMode="auto">
                  <a:xfrm>
                    <a:off x="592973" y="3002256"/>
                    <a:ext cx="1603006" cy="155608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35" name="Obraz 34">
                    <a:extLst>
                      <a:ext uri="{FF2B5EF4-FFF2-40B4-BE49-F238E27FC236}">
                        <a16:creationId xmlns:a16="http://schemas.microsoft.com/office/drawing/2014/main" id="{310DF1E3-53CA-4D15-BFDA-5B7D69F849E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13793" b="9571"/>
                  <a:stretch/>
                </p:blipFill>
                <p:spPr>
                  <a:xfrm>
                    <a:off x="2566817" y="2853420"/>
                    <a:ext cx="1758732" cy="1704925"/>
                  </a:xfrm>
                  <a:prstGeom prst="rect">
                    <a:avLst/>
                  </a:prstGeom>
                </p:spPr>
              </p:pic>
              <p:sp>
                <p:nvSpPr>
                  <p:cNvPr id="36" name="Znak minus 35">
                    <a:extLst>
                      <a:ext uri="{FF2B5EF4-FFF2-40B4-BE49-F238E27FC236}">
                        <a16:creationId xmlns:a16="http://schemas.microsoft.com/office/drawing/2014/main" id="{6A5CF0CB-254B-49B3-A3E4-220B3978D90F}"/>
                      </a:ext>
                    </a:extLst>
                  </p:cNvPr>
                  <p:cNvSpPr/>
                  <p:nvPr/>
                </p:nvSpPr>
                <p:spPr>
                  <a:xfrm>
                    <a:off x="2251896" y="3635107"/>
                    <a:ext cx="243914" cy="319163"/>
                  </a:xfrm>
                  <a:prstGeom prst="mathMinus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l-PL"/>
                  </a:p>
                </p:txBody>
              </p:sp>
              <p:sp>
                <p:nvSpPr>
                  <p:cNvPr id="37" name="Łuk blokowy 36">
                    <a:extLst>
                      <a:ext uri="{FF2B5EF4-FFF2-40B4-BE49-F238E27FC236}">
                        <a16:creationId xmlns:a16="http://schemas.microsoft.com/office/drawing/2014/main" id="{203B6F7B-C4B4-4C09-AA52-CDD90FDC3348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-529600" y="3591729"/>
                    <a:ext cx="1945316" cy="243913"/>
                  </a:xfrm>
                  <a:prstGeom prst="blockArc">
                    <a:avLst>
                      <a:gd name="adj1" fmla="val 10800000"/>
                      <a:gd name="adj2" fmla="val 21447651"/>
                      <a:gd name="adj3" fmla="val 18827"/>
                    </a:avLst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pl-PL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2" name="pole tekstowe 41">
                    <a:extLst>
                      <a:ext uri="{FF2B5EF4-FFF2-40B4-BE49-F238E27FC236}">
                        <a16:creationId xmlns:a16="http://schemas.microsoft.com/office/drawing/2014/main" id="{3FD03B38-0CC6-4334-968E-583699E6DFB3}"/>
                      </a:ext>
                    </a:extLst>
                  </p:cNvPr>
                  <p:cNvSpPr txBox="1"/>
                  <p:nvPr/>
                </p:nvSpPr>
                <p:spPr>
                  <a:xfrm>
                    <a:off x="1821217" y="4061090"/>
                    <a:ext cx="1367361" cy="307777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l-GR" sz="2000" b="1" i="0" smtClean="0">
                              <a:latin typeface="Cambria Math" panose="02040503050406030204" pitchFamily="18" charset="0"/>
                            </a:rPr>
                            <m:t>𝚽</m:t>
                          </m:r>
                          <m:r>
                            <a:rPr lang="pl-PL" sz="2000" b="1" i="0" smtClean="0">
                              <a:latin typeface="Cambria Math" panose="02040503050406030204" pitchFamily="18" charset="0"/>
                            </a:rPr>
                            <m:t>= </m:t>
                          </m:r>
                          <m:r>
                            <m:rPr>
                              <m:sty m:val="p"/>
                            </m:rPr>
                            <a:rPr lang="el-GR" sz="2000" b="1" i="1" smtClean="0">
                              <a:latin typeface="Cambria Math" panose="02040503050406030204" pitchFamily="18" charset="0"/>
                            </a:rPr>
                            <m:t>Γ</m:t>
                          </m:r>
                          <m:r>
                            <a:rPr lang="pl-PL" sz="2000" b="1" i="1" smtClean="0">
                              <a:latin typeface="Cambria Math" panose="02040503050406030204" pitchFamily="18" charset="0"/>
                            </a:rPr>
                            <m:t> −</m:t>
                          </m:r>
                          <m:r>
                            <m:rPr>
                              <m:sty m:val="p"/>
                            </m:rPr>
                            <a:rPr lang="el-GR" sz="2000" b="1" i="1" smtClean="0">
                              <a:latin typeface="Cambria Math" panose="02040503050406030204" pitchFamily="18" charset="0"/>
                            </a:rPr>
                            <m:t>Ψ</m:t>
                          </m:r>
                        </m:oMath>
                      </m:oMathPara>
                    </a14:m>
                    <a:endParaRPr lang="pl-PL" b="1" dirty="0"/>
                  </a:p>
                </p:txBody>
              </p:sp>
            </mc:Choice>
            <mc:Fallback xmlns="">
              <p:sp>
                <p:nvSpPr>
                  <p:cNvPr id="42" name="pole tekstowe 41">
                    <a:extLst>
                      <a:ext uri="{FF2B5EF4-FFF2-40B4-BE49-F238E27FC236}">
                        <a16:creationId xmlns:a16="http://schemas.microsoft.com/office/drawing/2014/main" id="{3FD03B38-0CC6-4334-968E-583699E6DFB3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821217" y="4061090"/>
                    <a:ext cx="1367361" cy="307777"/>
                  </a:xfrm>
                  <a:prstGeom prst="rect">
                    <a:avLst/>
                  </a:prstGeom>
                  <a:blipFill>
                    <a:blip r:embed="rId5"/>
                    <a:stretch>
                      <a:fillRect l="-3571" r="-4464" b="-5882"/>
                    </a:stretch>
                  </a:blipFill>
                </p:spPr>
                <p:txBody>
                  <a:bodyPr/>
                  <a:lstStyle/>
                  <a:p>
                    <a:r>
                      <a:rPr lang="pl-PL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39" name="Strzałka: pagon 20">
              <a:extLst>
                <a:ext uri="{FF2B5EF4-FFF2-40B4-BE49-F238E27FC236}">
                  <a16:creationId xmlns:a16="http://schemas.microsoft.com/office/drawing/2014/main" id="{13D1AE02-3D40-4289-89A2-D0978D7813C3}"/>
                </a:ext>
              </a:extLst>
            </p:cNvPr>
            <p:cNvSpPr/>
            <p:nvPr/>
          </p:nvSpPr>
          <p:spPr>
            <a:xfrm>
              <a:off x="5818164" y="2529981"/>
              <a:ext cx="186897" cy="1050522"/>
            </a:xfrm>
            <a:prstGeom prst="chevron">
              <a:avLst>
                <a:gd name="adj" fmla="val 79436"/>
              </a:avLst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110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3C506DB-6C00-4DCB-B469-479BA524E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Twarze własne - Reprezentacja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D4C261F8-BB89-4259-BA99-C7DA0E0B6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14</a:t>
            </a:fld>
            <a:endParaRPr lang="pl-PL" dirty="0"/>
          </a:p>
        </p:txBody>
      </p:sp>
      <p:grpSp>
        <p:nvGrpSpPr>
          <p:cNvPr id="7" name="Group 6"/>
          <p:cNvGrpSpPr/>
          <p:nvPr/>
        </p:nvGrpSpPr>
        <p:grpSpPr>
          <a:xfrm>
            <a:off x="303926" y="2137022"/>
            <a:ext cx="10721488" cy="3910762"/>
            <a:chOff x="303926" y="2137022"/>
            <a:chExt cx="10721488" cy="3910762"/>
          </a:xfrm>
        </p:grpSpPr>
        <p:grpSp>
          <p:nvGrpSpPr>
            <p:cNvPr id="47" name="Grupa 37">
              <a:extLst>
                <a:ext uri="{FF2B5EF4-FFF2-40B4-BE49-F238E27FC236}">
                  <a16:creationId xmlns:a16="http://schemas.microsoft.com/office/drawing/2014/main" id="{45F4CDB3-3B3C-4588-8AA7-C011DBBE081E}"/>
                </a:ext>
              </a:extLst>
            </p:cNvPr>
            <p:cNvGrpSpPr/>
            <p:nvPr/>
          </p:nvGrpSpPr>
          <p:grpSpPr>
            <a:xfrm>
              <a:off x="4504368" y="2137022"/>
              <a:ext cx="2446957" cy="3910762"/>
              <a:chOff x="1790700" y="3177258"/>
              <a:chExt cx="2192314" cy="3077583"/>
            </a:xfrm>
          </p:grpSpPr>
          <p:sp>
            <p:nvSpPr>
              <p:cNvPr id="54" name="Prostokąt 6">
                <a:extLst>
                  <a:ext uri="{FF2B5EF4-FFF2-40B4-BE49-F238E27FC236}">
                    <a16:creationId xmlns:a16="http://schemas.microsoft.com/office/drawing/2014/main" id="{DBEFB2C7-3B04-496E-9589-34494A0BCA0B}"/>
                  </a:ext>
                </a:extLst>
              </p:cNvPr>
              <p:cNvSpPr/>
              <p:nvPr/>
            </p:nvSpPr>
            <p:spPr>
              <a:xfrm>
                <a:off x="1790700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55" name="Prostokąt 7">
                <a:extLst>
                  <a:ext uri="{FF2B5EF4-FFF2-40B4-BE49-F238E27FC236}">
                    <a16:creationId xmlns:a16="http://schemas.microsoft.com/office/drawing/2014/main" id="{DDC5106A-C1F7-4F07-B187-7E1D673264D9}"/>
                  </a:ext>
                </a:extLst>
              </p:cNvPr>
              <p:cNvSpPr/>
              <p:nvPr/>
            </p:nvSpPr>
            <p:spPr>
              <a:xfrm>
                <a:off x="2035437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56" name="Prostokąt 8">
                <a:extLst>
                  <a:ext uri="{FF2B5EF4-FFF2-40B4-BE49-F238E27FC236}">
                    <a16:creationId xmlns:a16="http://schemas.microsoft.com/office/drawing/2014/main" id="{9A04302D-02A7-4C66-8752-067320855E7F}"/>
                  </a:ext>
                </a:extLst>
              </p:cNvPr>
              <p:cNvSpPr/>
              <p:nvPr/>
            </p:nvSpPr>
            <p:spPr>
              <a:xfrm>
                <a:off x="2280174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57" name="Prostokąt 9">
                <a:extLst>
                  <a:ext uri="{FF2B5EF4-FFF2-40B4-BE49-F238E27FC236}">
                    <a16:creationId xmlns:a16="http://schemas.microsoft.com/office/drawing/2014/main" id="{28A52543-C9F1-4BB0-B52B-B3D5A426CF4F}"/>
                  </a:ext>
                </a:extLst>
              </p:cNvPr>
              <p:cNvSpPr/>
              <p:nvPr/>
            </p:nvSpPr>
            <p:spPr>
              <a:xfrm>
                <a:off x="2552700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58" name="Prostokąt 10">
                <a:extLst>
                  <a:ext uri="{FF2B5EF4-FFF2-40B4-BE49-F238E27FC236}">
                    <a16:creationId xmlns:a16="http://schemas.microsoft.com/office/drawing/2014/main" id="{209E7431-E90B-4464-863C-49E15F3E42D5}"/>
                  </a:ext>
                </a:extLst>
              </p:cNvPr>
              <p:cNvSpPr/>
              <p:nvPr/>
            </p:nvSpPr>
            <p:spPr>
              <a:xfrm>
                <a:off x="2797437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59" name="Prostokąt 11">
                <a:extLst>
                  <a:ext uri="{FF2B5EF4-FFF2-40B4-BE49-F238E27FC236}">
                    <a16:creationId xmlns:a16="http://schemas.microsoft.com/office/drawing/2014/main" id="{FB78EF2F-9109-4BA5-BC40-B7D04001A489}"/>
                  </a:ext>
                </a:extLst>
              </p:cNvPr>
              <p:cNvSpPr/>
              <p:nvPr/>
            </p:nvSpPr>
            <p:spPr>
              <a:xfrm>
                <a:off x="3042174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60" name="Prostokąt 12">
                <a:extLst>
                  <a:ext uri="{FF2B5EF4-FFF2-40B4-BE49-F238E27FC236}">
                    <a16:creationId xmlns:a16="http://schemas.microsoft.com/office/drawing/2014/main" id="{3A5C6051-F58A-4046-B563-B05AE55B1863}"/>
                  </a:ext>
                </a:extLst>
              </p:cNvPr>
              <p:cNvSpPr/>
              <p:nvPr/>
            </p:nvSpPr>
            <p:spPr>
              <a:xfrm>
                <a:off x="3305175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63" name="Prostokąt 17">
                <a:extLst>
                  <a:ext uri="{FF2B5EF4-FFF2-40B4-BE49-F238E27FC236}">
                    <a16:creationId xmlns:a16="http://schemas.microsoft.com/office/drawing/2014/main" id="{7306D236-7BD7-460A-9028-1D689AFB1D59}"/>
                  </a:ext>
                </a:extLst>
              </p:cNvPr>
              <p:cNvSpPr/>
              <p:nvPr/>
            </p:nvSpPr>
            <p:spPr>
              <a:xfrm>
                <a:off x="2340973" y="5546955"/>
                <a:ext cx="1124678" cy="70788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l-PL" sz="2000" dirty="0" smtClean="0"/>
                  <a:t>A</a:t>
                </a:r>
                <a:br>
                  <a:rPr lang="pl-PL" sz="2000" dirty="0" smtClean="0"/>
                </a:br>
                <a:r>
                  <a:rPr lang="pl-PL" sz="2000" dirty="0" smtClean="0"/>
                  <a:t>N</a:t>
                </a:r>
                <a:r>
                  <a:rPr lang="pl-PL" sz="2000" baseline="30000" dirty="0" smtClean="0"/>
                  <a:t>2 </a:t>
                </a:r>
                <a:r>
                  <a:rPr lang="pl-PL" sz="2000" dirty="0" smtClean="0"/>
                  <a:t>x M</a:t>
                </a:r>
                <a:endParaRPr lang="pl-PL" sz="2000" dirty="0"/>
              </a:p>
            </p:txBody>
          </p:sp>
          <p:sp>
            <p:nvSpPr>
              <p:cNvPr id="65" name="Prostokąt 35">
                <a:extLst>
                  <a:ext uri="{FF2B5EF4-FFF2-40B4-BE49-F238E27FC236}">
                    <a16:creationId xmlns:a16="http://schemas.microsoft.com/office/drawing/2014/main" id="{74818A9B-ADF0-41A6-B3B2-E5B29E375B52}"/>
                  </a:ext>
                </a:extLst>
              </p:cNvPr>
              <p:cNvSpPr/>
              <p:nvPr/>
            </p:nvSpPr>
            <p:spPr>
              <a:xfrm>
                <a:off x="3544082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66" name="Prostokąt 36">
                <a:extLst>
                  <a:ext uri="{FF2B5EF4-FFF2-40B4-BE49-F238E27FC236}">
                    <a16:creationId xmlns:a16="http://schemas.microsoft.com/office/drawing/2014/main" id="{E306329D-F0EC-42D6-851B-A8BAC8879FA2}"/>
                  </a:ext>
                </a:extLst>
              </p:cNvPr>
              <p:cNvSpPr/>
              <p:nvPr/>
            </p:nvSpPr>
            <p:spPr>
              <a:xfrm>
                <a:off x="3782989" y="3177258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grpSp>
          <p:nvGrpSpPr>
            <p:cNvPr id="69" name="Grupa 48">
              <a:extLst>
                <a:ext uri="{FF2B5EF4-FFF2-40B4-BE49-F238E27FC236}">
                  <a16:creationId xmlns:a16="http://schemas.microsoft.com/office/drawing/2014/main" id="{41484EC2-C757-4233-BD2D-6A1651B529B2}"/>
                </a:ext>
              </a:extLst>
            </p:cNvPr>
            <p:cNvGrpSpPr/>
            <p:nvPr/>
          </p:nvGrpSpPr>
          <p:grpSpPr>
            <a:xfrm>
              <a:off x="303926" y="2910844"/>
              <a:ext cx="4104489" cy="2711023"/>
              <a:chOff x="647855" y="4188323"/>
              <a:chExt cx="2850440" cy="2694861"/>
            </a:xfrm>
          </p:grpSpPr>
          <p:sp>
            <p:nvSpPr>
              <p:cNvPr id="70" name="Prostokąt 17">
                <a:extLst>
                  <a:ext uri="{FF2B5EF4-FFF2-40B4-BE49-F238E27FC236}">
                    <a16:creationId xmlns:a16="http://schemas.microsoft.com/office/drawing/2014/main" id="{D47D863F-485A-4DDD-B07B-9D8B16EF944B}"/>
                  </a:ext>
                </a:extLst>
              </p:cNvPr>
              <p:cNvSpPr/>
              <p:nvPr/>
            </p:nvSpPr>
            <p:spPr>
              <a:xfrm>
                <a:off x="1202731" y="6365027"/>
                <a:ext cx="1252450" cy="51815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pl-PL" sz="2000" dirty="0"/>
                  <a:t>Twarze </a:t>
                </a:r>
                <a:r>
                  <a:rPr lang="pl-PL" sz="2000" dirty="0" smtClean="0"/>
                  <a:t>własne</a:t>
                </a:r>
              </a:p>
              <a:p>
                <a:pPr algn="ctr"/>
                <a:r>
                  <a:rPr lang="pl-PL" sz="2000" dirty="0"/>
                  <a:t>p x </a:t>
                </a:r>
                <a:r>
                  <a:rPr lang="pl-PL" sz="2000" dirty="0" smtClean="0"/>
                  <a:t>N</a:t>
                </a:r>
                <a:r>
                  <a:rPr lang="pl-PL" sz="2000" baseline="30000" dirty="0" smtClean="0"/>
                  <a:t>2</a:t>
                </a:r>
                <a:endParaRPr lang="pl-PL" sz="2000" dirty="0"/>
              </a:p>
            </p:txBody>
          </p:sp>
          <p:grpSp>
            <p:nvGrpSpPr>
              <p:cNvPr id="71" name="Grupa 47">
                <a:extLst>
                  <a:ext uri="{FF2B5EF4-FFF2-40B4-BE49-F238E27FC236}">
                    <a16:creationId xmlns:a16="http://schemas.microsoft.com/office/drawing/2014/main" id="{7144B971-1A3B-4788-B13D-496ED4359F48}"/>
                  </a:ext>
                </a:extLst>
              </p:cNvPr>
              <p:cNvGrpSpPr/>
              <p:nvPr/>
            </p:nvGrpSpPr>
            <p:grpSpPr>
              <a:xfrm rot="5400000">
                <a:off x="743656" y="4092522"/>
                <a:ext cx="2180123" cy="2371725"/>
                <a:chOff x="8188166" y="2651628"/>
                <a:chExt cx="2180123" cy="2371725"/>
              </a:xfrm>
            </p:grpSpPr>
            <p:sp>
              <p:nvSpPr>
                <p:cNvPr id="74" name="Prostokąt 16">
                  <a:extLst>
                    <a:ext uri="{FF2B5EF4-FFF2-40B4-BE49-F238E27FC236}">
                      <a16:creationId xmlns:a16="http://schemas.microsoft.com/office/drawing/2014/main" id="{61A96902-EC99-4632-8DA7-CB42E2E04700}"/>
                    </a:ext>
                  </a:extLst>
                </p:cNvPr>
                <p:cNvSpPr/>
                <p:nvPr/>
              </p:nvSpPr>
              <p:spPr>
                <a:xfrm>
                  <a:off x="8188166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Prostokąt 18">
                  <a:extLst>
                    <a:ext uri="{FF2B5EF4-FFF2-40B4-BE49-F238E27FC236}">
                      <a16:creationId xmlns:a16="http://schemas.microsoft.com/office/drawing/2014/main" id="{FC566194-AAEF-4C38-928C-6304C508A384}"/>
                    </a:ext>
                  </a:extLst>
                </p:cNvPr>
                <p:cNvSpPr/>
                <p:nvPr/>
              </p:nvSpPr>
              <p:spPr>
                <a:xfrm>
                  <a:off x="8463225" y="2661153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6" name="Prostokąt 19">
                  <a:extLst>
                    <a:ext uri="{FF2B5EF4-FFF2-40B4-BE49-F238E27FC236}">
                      <a16:creationId xmlns:a16="http://schemas.microsoft.com/office/drawing/2014/main" id="{398966EF-435E-44BB-90F1-13FF1556D920}"/>
                    </a:ext>
                  </a:extLst>
                </p:cNvPr>
                <p:cNvSpPr/>
                <p:nvPr/>
              </p:nvSpPr>
              <p:spPr>
                <a:xfrm>
                  <a:off x="8757921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7" name="Prostokąt 20">
                  <a:extLst>
                    <a:ext uri="{FF2B5EF4-FFF2-40B4-BE49-F238E27FC236}">
                      <a16:creationId xmlns:a16="http://schemas.microsoft.com/office/drawing/2014/main" id="{C2479E6F-C715-49DA-8C47-6873176E5245}"/>
                    </a:ext>
                  </a:extLst>
                </p:cNvPr>
                <p:cNvSpPr/>
                <p:nvPr/>
              </p:nvSpPr>
              <p:spPr>
                <a:xfrm>
                  <a:off x="9049183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8" name="Prostokąt 21">
                  <a:extLst>
                    <a:ext uri="{FF2B5EF4-FFF2-40B4-BE49-F238E27FC236}">
                      <a16:creationId xmlns:a16="http://schemas.microsoft.com/office/drawing/2014/main" id="{8A3FD66B-A4F7-4420-AF20-C65E6046260B}"/>
                    </a:ext>
                  </a:extLst>
                </p:cNvPr>
                <p:cNvSpPr/>
                <p:nvPr/>
              </p:nvSpPr>
              <p:spPr>
                <a:xfrm>
                  <a:off x="9307247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9" name="Prostokąt 22">
                  <a:extLst>
                    <a:ext uri="{FF2B5EF4-FFF2-40B4-BE49-F238E27FC236}">
                      <a16:creationId xmlns:a16="http://schemas.microsoft.com/office/drawing/2014/main" id="{53404544-3E08-4566-96C4-01B86A7AF413}"/>
                    </a:ext>
                  </a:extLst>
                </p:cNvPr>
                <p:cNvSpPr/>
                <p:nvPr/>
              </p:nvSpPr>
              <p:spPr>
                <a:xfrm>
                  <a:off x="9582306" y="2661153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0" name="Prostokąt 23">
                  <a:extLst>
                    <a:ext uri="{FF2B5EF4-FFF2-40B4-BE49-F238E27FC236}">
                      <a16:creationId xmlns:a16="http://schemas.microsoft.com/office/drawing/2014/main" id="{869A8E36-4B77-4C2E-8E48-97C397D94D68}"/>
                    </a:ext>
                  </a:extLst>
                </p:cNvPr>
                <p:cNvSpPr/>
                <p:nvPr/>
              </p:nvSpPr>
              <p:spPr>
                <a:xfrm>
                  <a:off x="9877002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1" name="Prostokąt 24">
                  <a:extLst>
                    <a:ext uri="{FF2B5EF4-FFF2-40B4-BE49-F238E27FC236}">
                      <a16:creationId xmlns:a16="http://schemas.microsoft.com/office/drawing/2014/main" id="{03127E3A-5FE3-49C4-98CE-048D4F233970}"/>
                    </a:ext>
                  </a:extLst>
                </p:cNvPr>
                <p:cNvSpPr/>
                <p:nvPr/>
              </p:nvSpPr>
              <p:spPr>
                <a:xfrm>
                  <a:off x="10168264" y="2651628"/>
                  <a:ext cx="200025" cy="23622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endParaRPr lang="pl-PL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2" name="Prostokąt 25">
                <a:extLst>
                  <a:ext uri="{FF2B5EF4-FFF2-40B4-BE49-F238E27FC236}">
                    <a16:creationId xmlns:a16="http://schemas.microsoft.com/office/drawing/2014/main" id="{AD12C468-9ABA-49B8-ABA2-42B4916CF42E}"/>
                  </a:ext>
                </a:extLst>
              </p:cNvPr>
              <p:cNvSpPr/>
              <p:nvPr/>
            </p:nvSpPr>
            <p:spPr>
              <a:xfrm>
                <a:off x="1578991" y="6563944"/>
                <a:ext cx="135514" cy="27034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pl-PL" dirty="0"/>
              </a:p>
            </p:txBody>
          </p:sp>
          <p:sp>
            <p:nvSpPr>
              <p:cNvPr id="73" name="Znak mnożenia 26">
                <a:extLst>
                  <a:ext uri="{FF2B5EF4-FFF2-40B4-BE49-F238E27FC236}">
                    <a16:creationId xmlns:a16="http://schemas.microsoft.com/office/drawing/2014/main" id="{4789EB14-874F-49E2-AEC0-EEEB6F18E8BE}"/>
                  </a:ext>
                </a:extLst>
              </p:cNvPr>
              <p:cNvSpPr/>
              <p:nvPr/>
            </p:nvSpPr>
            <p:spPr>
              <a:xfrm>
                <a:off x="3131516" y="4966781"/>
                <a:ext cx="366779" cy="590550"/>
              </a:xfrm>
              <a:prstGeom prst="mathMultiply">
                <a:avLst>
                  <a:gd name="adj1" fmla="val 15729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sp>
          <p:nvSpPr>
            <p:cNvPr id="82" name="Równa się 28">
              <a:extLst>
                <a:ext uri="{FF2B5EF4-FFF2-40B4-BE49-F238E27FC236}">
                  <a16:creationId xmlns:a16="http://schemas.microsoft.com/office/drawing/2014/main" id="{540DCB48-A10A-430B-848F-B784FDE62FC5}"/>
                </a:ext>
              </a:extLst>
            </p:cNvPr>
            <p:cNvSpPr/>
            <p:nvPr/>
          </p:nvSpPr>
          <p:spPr>
            <a:xfrm>
              <a:off x="7305411" y="3831435"/>
              <a:ext cx="609468" cy="319163"/>
            </a:xfrm>
            <a:prstGeom prst="mathEqual">
              <a:avLst>
                <a:gd name="adj1" fmla="val 14567"/>
                <a:gd name="adj2" fmla="val 2369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>
                <a:solidFill>
                  <a:schemeClr val="tx1"/>
                </a:solidFill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8474678" y="2581752"/>
              <a:ext cx="2166897" cy="2262719"/>
              <a:chOff x="8474678" y="2581752"/>
              <a:chExt cx="2166897" cy="2262719"/>
            </a:xfrm>
          </p:grpSpPr>
          <p:sp>
            <p:nvSpPr>
              <p:cNvPr id="83" name="Prostokąt 29">
                <a:extLst>
                  <a:ext uri="{FF2B5EF4-FFF2-40B4-BE49-F238E27FC236}">
                    <a16:creationId xmlns:a16="http://schemas.microsoft.com/office/drawing/2014/main" id="{2B4B6DA2-B0D3-4E95-B82B-E557513C0776}"/>
                  </a:ext>
                </a:extLst>
              </p:cNvPr>
              <p:cNvSpPr/>
              <p:nvPr/>
            </p:nvSpPr>
            <p:spPr>
              <a:xfrm>
                <a:off x="8474678" y="2581752"/>
                <a:ext cx="198531" cy="224937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84" name="Prostokąt 29">
                <a:extLst>
                  <a:ext uri="{FF2B5EF4-FFF2-40B4-BE49-F238E27FC236}">
                    <a16:creationId xmlns:a16="http://schemas.microsoft.com/office/drawing/2014/main" id="{2B4B6DA2-B0D3-4E95-B82B-E557513C0776}"/>
                  </a:ext>
                </a:extLst>
              </p:cNvPr>
              <p:cNvSpPr/>
              <p:nvPr/>
            </p:nvSpPr>
            <p:spPr>
              <a:xfrm>
                <a:off x="8809461" y="2581752"/>
                <a:ext cx="198531" cy="224937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85" name="Prostokąt 29">
                <a:extLst>
                  <a:ext uri="{FF2B5EF4-FFF2-40B4-BE49-F238E27FC236}">
                    <a16:creationId xmlns:a16="http://schemas.microsoft.com/office/drawing/2014/main" id="{2B4B6DA2-B0D3-4E95-B82B-E557513C0776}"/>
                  </a:ext>
                </a:extLst>
              </p:cNvPr>
              <p:cNvSpPr/>
              <p:nvPr/>
            </p:nvSpPr>
            <p:spPr>
              <a:xfrm>
                <a:off x="9131584" y="2581752"/>
                <a:ext cx="198531" cy="224937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86" name="Prostokąt 29">
                <a:extLst>
                  <a:ext uri="{FF2B5EF4-FFF2-40B4-BE49-F238E27FC236}">
                    <a16:creationId xmlns:a16="http://schemas.microsoft.com/office/drawing/2014/main" id="{2B4B6DA2-B0D3-4E95-B82B-E557513C0776}"/>
                  </a:ext>
                </a:extLst>
              </p:cNvPr>
              <p:cNvSpPr/>
              <p:nvPr/>
            </p:nvSpPr>
            <p:spPr>
              <a:xfrm>
                <a:off x="9464015" y="2581752"/>
                <a:ext cx="198531" cy="224937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87" name="Prostokąt 29">
                <a:extLst>
                  <a:ext uri="{FF2B5EF4-FFF2-40B4-BE49-F238E27FC236}">
                    <a16:creationId xmlns:a16="http://schemas.microsoft.com/office/drawing/2014/main" id="{2B4B6DA2-B0D3-4E95-B82B-E557513C0776}"/>
                  </a:ext>
                </a:extLst>
              </p:cNvPr>
              <p:cNvSpPr/>
              <p:nvPr/>
            </p:nvSpPr>
            <p:spPr>
              <a:xfrm>
                <a:off x="9798798" y="2581752"/>
                <a:ext cx="198531" cy="224937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88" name="Prostokąt 29">
                <a:extLst>
                  <a:ext uri="{FF2B5EF4-FFF2-40B4-BE49-F238E27FC236}">
                    <a16:creationId xmlns:a16="http://schemas.microsoft.com/office/drawing/2014/main" id="{2B4B6DA2-B0D3-4E95-B82B-E557513C0776}"/>
                  </a:ext>
                </a:extLst>
              </p:cNvPr>
              <p:cNvSpPr/>
              <p:nvPr/>
            </p:nvSpPr>
            <p:spPr>
              <a:xfrm>
                <a:off x="10120921" y="2581752"/>
                <a:ext cx="198531" cy="224937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89" name="Prostokąt 29">
                <a:extLst>
                  <a:ext uri="{FF2B5EF4-FFF2-40B4-BE49-F238E27FC236}">
                    <a16:creationId xmlns:a16="http://schemas.microsoft.com/office/drawing/2014/main" id="{2B4B6DA2-B0D3-4E95-B82B-E557513C0776}"/>
                  </a:ext>
                </a:extLst>
              </p:cNvPr>
              <p:cNvSpPr/>
              <p:nvPr/>
            </p:nvSpPr>
            <p:spPr>
              <a:xfrm>
                <a:off x="10443044" y="2595101"/>
                <a:ext cx="198531" cy="224937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p:sp>
          <p:nvSpPr>
            <p:cNvPr id="90" name="Prostokąt 31">
              <a:extLst>
                <a:ext uri="{FF2B5EF4-FFF2-40B4-BE49-F238E27FC236}">
                  <a16:creationId xmlns:a16="http://schemas.microsoft.com/office/drawing/2014/main" id="{E1923B59-6A77-4C4B-9928-120E1E82F87F}"/>
                </a:ext>
              </a:extLst>
            </p:cNvPr>
            <p:cNvSpPr/>
            <p:nvPr/>
          </p:nvSpPr>
          <p:spPr>
            <a:xfrm flipH="1">
              <a:off x="8101146" y="4878308"/>
              <a:ext cx="2924268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pl-PL" sz="2000" dirty="0" smtClean="0"/>
                <a:t>Reprezentacja M twarzy o p-elementach każda</a:t>
              </a:r>
            </a:p>
            <a:p>
              <a:pPr algn="ctr"/>
              <a:r>
                <a:rPr lang="pl-PL" sz="2000" dirty="0" smtClean="0"/>
                <a:t>p x M</a:t>
              </a:r>
              <a:endParaRPr lang="pl-PL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72125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F336B2F-48B4-4833-9BA3-BE2E1C40C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Reprezentacja w przestrzeni wielowymiarowej - TSNE</a:t>
            </a:r>
          </a:p>
        </p:txBody>
      </p:sp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C9BD9536-9F7A-4BA2-9F9D-272C4F6FE4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7259" y="1895475"/>
            <a:ext cx="7503421" cy="4895850"/>
          </a:xfrm>
          <a:prstGeom prst="rect">
            <a:avLst/>
          </a:prstGeom>
        </p:spPr>
      </p:pic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F9EDF9C7-9E0C-479E-90F1-E76249D51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15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51433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DC2AE57-DDDE-4611-9CFE-2C4AA890A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6759" y="-128679"/>
            <a:ext cx="9628632" cy="1362113"/>
          </a:xfrm>
        </p:spPr>
        <p:txBody>
          <a:bodyPr/>
          <a:lstStyle/>
          <a:p>
            <a:r>
              <a:rPr lang="pl-PL" dirty="0"/>
              <a:t>Rekonstrukcja twarzy z wektora</a:t>
            </a:r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4D051597-56BE-4B39-88BA-BD6737232B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9625" t="1" r="44593" b="74212"/>
          <a:stretch/>
        </p:blipFill>
        <p:spPr>
          <a:xfrm>
            <a:off x="4331335" y="1828456"/>
            <a:ext cx="736600" cy="660744"/>
          </a:xfrm>
          <a:prstGeom prst="rect">
            <a:avLst/>
          </a:prstGeom>
        </p:spPr>
      </p:pic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7DEFBF94-3C2D-455C-89A4-8F99D68B0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16</a:t>
            </a:fld>
            <a:endParaRPr lang="pl-PL" dirty="0"/>
          </a:p>
        </p:txBody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F68E3A5C-1A1C-4A9D-94C2-A90F92D55E3D}"/>
              </a:ext>
            </a:extLst>
          </p:cNvPr>
          <p:cNvSpPr/>
          <p:nvPr/>
        </p:nvSpPr>
        <p:spPr>
          <a:xfrm>
            <a:off x="1280160" y="2480178"/>
            <a:ext cx="200025" cy="2362200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2C74D867-6CF1-43B8-810C-F7886C50E25C}"/>
              </a:ext>
            </a:extLst>
          </p:cNvPr>
          <p:cNvSpPr/>
          <p:nvPr/>
        </p:nvSpPr>
        <p:spPr>
          <a:xfrm>
            <a:off x="850201" y="4907883"/>
            <a:ext cx="112433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1400" dirty="0"/>
              <a:t>Wektor wag w ilości E</a:t>
            </a:r>
          </a:p>
        </p:txBody>
      </p:sp>
      <p:sp>
        <p:nvSpPr>
          <p:cNvPr id="8" name="Nawias klamrowy otwierający 7">
            <a:extLst>
              <a:ext uri="{FF2B5EF4-FFF2-40B4-BE49-F238E27FC236}">
                <a16:creationId xmlns:a16="http://schemas.microsoft.com/office/drawing/2014/main" id="{71DF5640-84EE-4FB2-AD2C-F325A703FD81}"/>
              </a:ext>
            </a:extLst>
          </p:cNvPr>
          <p:cNvSpPr/>
          <p:nvPr/>
        </p:nvSpPr>
        <p:spPr>
          <a:xfrm rot="16200000">
            <a:off x="4460542" y="4135032"/>
            <a:ext cx="577975" cy="3835941"/>
          </a:xfrm>
          <a:prstGeom prst="leftBrace">
            <a:avLst>
              <a:gd name="adj1" fmla="val 46147"/>
              <a:gd name="adj2" fmla="val 48741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D4AD7264-0441-445D-8971-C45D7FBC6856}"/>
              </a:ext>
            </a:extLst>
          </p:cNvPr>
          <p:cNvSpPr txBox="1"/>
          <p:nvPr/>
        </p:nvSpPr>
        <p:spPr>
          <a:xfrm>
            <a:off x="3426955" y="6352143"/>
            <a:ext cx="264514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l-PL" b="1" dirty="0"/>
              <a:t>p</a:t>
            </a:r>
            <a:r>
              <a:rPr lang="pl-PL" b="1" dirty="0" smtClean="0"/>
              <a:t> twarzy własnych i wag</a:t>
            </a:r>
            <a:endParaRPr lang="pl-PL" b="1" dirty="0"/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400E7CCC-9DB9-4281-80E3-B103380B48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220" t="1548" r="12116" b="10068"/>
          <a:stretch/>
        </p:blipFill>
        <p:spPr>
          <a:xfrm>
            <a:off x="4118610" y="2839435"/>
            <a:ext cx="1162050" cy="1306222"/>
          </a:xfrm>
          <a:prstGeom prst="rect">
            <a:avLst/>
          </a:prstGeom>
        </p:spPr>
      </p:pic>
      <p:pic>
        <p:nvPicPr>
          <p:cNvPr id="11" name="Symbol zastępczy zawartości 4">
            <a:extLst>
              <a:ext uri="{FF2B5EF4-FFF2-40B4-BE49-F238E27FC236}">
                <a16:creationId xmlns:a16="http://schemas.microsoft.com/office/drawing/2014/main" id="{4629661F-37D9-440B-95BB-645CA121E6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627" b="2746"/>
          <a:stretch/>
        </p:blipFill>
        <p:spPr>
          <a:xfrm>
            <a:off x="2366010" y="4457792"/>
            <a:ext cx="4667250" cy="1245936"/>
          </a:xfrm>
          <a:prstGeom prst="rect">
            <a:avLst/>
          </a:prstGeom>
        </p:spPr>
      </p:pic>
      <p:pic>
        <p:nvPicPr>
          <p:cNvPr id="13" name="Obraz 12">
            <a:extLst>
              <a:ext uri="{FF2B5EF4-FFF2-40B4-BE49-F238E27FC236}">
                <a16:creationId xmlns:a16="http://schemas.microsoft.com/office/drawing/2014/main" id="{80392BEA-CDF8-4AB5-9CFF-16E188E818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215" y="2480178"/>
            <a:ext cx="3449176" cy="2905125"/>
          </a:xfrm>
          <a:prstGeom prst="rect">
            <a:avLst/>
          </a:prstGeom>
        </p:spPr>
      </p:pic>
      <p:sp>
        <p:nvSpPr>
          <p:cNvPr id="14" name="pole tekstowe 13">
            <a:extLst>
              <a:ext uri="{FF2B5EF4-FFF2-40B4-BE49-F238E27FC236}">
                <a16:creationId xmlns:a16="http://schemas.microsoft.com/office/drawing/2014/main" id="{F34F922C-9565-4176-B9CC-23D4AD5E8132}"/>
              </a:ext>
            </a:extLst>
          </p:cNvPr>
          <p:cNvSpPr txBox="1"/>
          <p:nvPr/>
        </p:nvSpPr>
        <p:spPr>
          <a:xfrm>
            <a:off x="1206887" y="2417181"/>
            <a:ext cx="346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dirty="0"/>
              <a:t>w</a:t>
            </a:r>
            <a:r>
              <a:rPr lang="pl-PL" sz="1200" baseline="-25000" dirty="0"/>
              <a:t>1</a:t>
            </a:r>
          </a:p>
        </p:txBody>
      </p:sp>
      <p:sp>
        <p:nvSpPr>
          <p:cNvPr id="15" name="Prostokąt 14">
            <a:extLst>
              <a:ext uri="{FF2B5EF4-FFF2-40B4-BE49-F238E27FC236}">
                <a16:creationId xmlns:a16="http://schemas.microsoft.com/office/drawing/2014/main" id="{5141650C-5A51-4FC7-93CF-C57EE5C0C934}"/>
              </a:ext>
            </a:extLst>
          </p:cNvPr>
          <p:cNvSpPr/>
          <p:nvPr/>
        </p:nvSpPr>
        <p:spPr>
          <a:xfrm>
            <a:off x="1206887" y="2658308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1200" dirty="0"/>
              <a:t>w</a:t>
            </a:r>
            <a:r>
              <a:rPr lang="pl-PL" sz="1200" baseline="-25000" dirty="0"/>
              <a:t>2</a:t>
            </a:r>
          </a:p>
        </p:txBody>
      </p:sp>
      <p:sp>
        <p:nvSpPr>
          <p:cNvPr id="16" name="Prostokąt 15">
            <a:extLst>
              <a:ext uri="{FF2B5EF4-FFF2-40B4-BE49-F238E27FC236}">
                <a16:creationId xmlns:a16="http://schemas.microsoft.com/office/drawing/2014/main" id="{4A6615EE-B957-4D1E-AF32-287C74FD8A27}"/>
              </a:ext>
            </a:extLst>
          </p:cNvPr>
          <p:cNvSpPr/>
          <p:nvPr/>
        </p:nvSpPr>
        <p:spPr>
          <a:xfrm>
            <a:off x="1211697" y="4565379"/>
            <a:ext cx="34496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1200" dirty="0" err="1"/>
              <a:t>w</a:t>
            </a:r>
            <a:r>
              <a:rPr lang="pl-PL" sz="1200" baseline="-25000" dirty="0" err="1"/>
              <a:t>E</a:t>
            </a:r>
            <a:endParaRPr lang="pl-PL" sz="1200" baseline="-25000" dirty="0"/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BB839D7F-5675-4193-8439-9B5C3342185E}"/>
              </a:ext>
            </a:extLst>
          </p:cNvPr>
          <p:cNvSpPr txBox="1"/>
          <p:nvPr/>
        </p:nvSpPr>
        <p:spPr>
          <a:xfrm>
            <a:off x="6126957" y="4738606"/>
            <a:ext cx="70292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l-PL" sz="6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</a:t>
            </a:r>
            <a:endParaRPr lang="pl-PL" sz="800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2" name="Straight Arrow Connector 11"/>
          <p:cNvCxnSpPr>
            <a:stCxn id="11" idx="0"/>
            <a:endCxn id="10" idx="2"/>
          </p:cNvCxnSpPr>
          <p:nvPr/>
        </p:nvCxnSpPr>
        <p:spPr>
          <a:xfrm flipV="1">
            <a:off x="4699635" y="4145657"/>
            <a:ext cx="0" cy="3121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241242" y="3308004"/>
            <a:ext cx="1644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dirty="0" smtClean="0"/>
              <a:t>+ twarz średnia</a:t>
            </a:r>
            <a:endParaRPr lang="en-GB" b="1" dirty="0"/>
          </a:p>
        </p:txBody>
      </p:sp>
      <p:cxnSp>
        <p:nvCxnSpPr>
          <p:cNvPr id="22" name="Straight Arrow Connector 21"/>
          <p:cNvCxnSpPr>
            <a:stCxn id="10" idx="0"/>
            <a:endCxn id="5" idx="2"/>
          </p:cNvCxnSpPr>
          <p:nvPr/>
        </p:nvCxnSpPr>
        <p:spPr>
          <a:xfrm flipV="1">
            <a:off x="4699635" y="2489200"/>
            <a:ext cx="0" cy="35023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670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96E3E57-8666-4C37-8387-1AC50E700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Rekonstrukcja twarzy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88B32591-1DB8-4185-822C-BC318DE73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17</a:t>
            </a:fld>
            <a:endParaRPr lang="pl-PL" dirty="0"/>
          </a:p>
        </p:txBody>
      </p:sp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FCD6FF49-F81C-470C-9659-FBE45E968E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5675" y="2321719"/>
            <a:ext cx="5895975" cy="3095625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6A268F60-391B-4CB1-A004-C79CA95531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417" y="2286344"/>
            <a:ext cx="4857233" cy="3238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804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221A651-F87F-4FE2-BEEE-9A54513B6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Rekonstrukcja twarzy - podsumowanie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8BB6E7E-CEF8-405C-B369-6772E25FE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18</a:t>
            </a:fld>
            <a:endParaRPr lang="pl-PL" dirty="0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5D17F96E-E2DA-4CD7-AFE7-FB4E29A3D27E}"/>
              </a:ext>
            </a:extLst>
          </p:cNvPr>
          <p:cNvSpPr txBox="1"/>
          <p:nvPr/>
        </p:nvSpPr>
        <p:spPr>
          <a:xfrm>
            <a:off x="6758459" y="2109033"/>
            <a:ext cx="543631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Metody klasyfikacji</a:t>
            </a:r>
          </a:p>
          <a:p>
            <a:pPr marL="285750" indent="-285750">
              <a:buFontTx/>
              <a:buChar char="-"/>
            </a:pPr>
            <a:r>
              <a:rPr lang="pl-PL" dirty="0"/>
              <a:t>Metoda najbliższego sąsiada</a:t>
            </a:r>
          </a:p>
          <a:p>
            <a:pPr marL="285750" indent="-285750">
              <a:buFontTx/>
              <a:buChar char="-"/>
            </a:pPr>
            <a:r>
              <a:rPr lang="pl-PL" dirty="0"/>
              <a:t>K-najbliższych sąsiadów</a:t>
            </a:r>
          </a:p>
          <a:p>
            <a:pPr marL="285750" indent="-285750">
              <a:buFontTx/>
              <a:buChar char="-"/>
            </a:pPr>
            <a:endParaRPr lang="pl-PL" dirty="0"/>
          </a:p>
          <a:p>
            <a:r>
              <a:rPr lang="pl-PL" b="1" dirty="0"/>
              <a:t>Metryka</a:t>
            </a:r>
          </a:p>
          <a:p>
            <a:pPr marL="285750" indent="-285750">
              <a:buFontTx/>
              <a:buChar char="-"/>
            </a:pPr>
            <a:r>
              <a:rPr lang="pl-PL" dirty="0"/>
              <a:t>Odległość Euklidesowa</a:t>
            </a:r>
          </a:p>
          <a:p>
            <a:pPr marL="285750" indent="-285750">
              <a:buFontTx/>
              <a:buChar char="-"/>
            </a:pPr>
            <a:r>
              <a:rPr lang="pl-PL" dirty="0"/>
              <a:t>Odległość Mahalanobisa</a:t>
            </a:r>
          </a:p>
          <a:p>
            <a:pPr marL="285750" indent="-285750">
              <a:buFontTx/>
              <a:buChar char="-"/>
            </a:pPr>
            <a:endParaRPr lang="pl-PL" dirty="0"/>
          </a:p>
          <a:p>
            <a:pPr marL="285750" indent="-285750">
              <a:buFontTx/>
              <a:buChar char="-"/>
            </a:pPr>
            <a:endParaRPr lang="pl-PL" dirty="0"/>
          </a:p>
          <a:p>
            <a:r>
              <a:rPr lang="pl-PL" b="1" dirty="0"/>
              <a:t>W mojej implementacji</a:t>
            </a:r>
          </a:p>
          <a:p>
            <a:pPr marL="285750" indent="-285750">
              <a:buFontTx/>
              <a:buChar char="-"/>
            </a:pPr>
            <a:r>
              <a:rPr lang="pl-PL" dirty="0" err="1"/>
              <a:t>Knn</a:t>
            </a:r>
            <a:endParaRPr lang="pl-PL" dirty="0"/>
          </a:p>
          <a:p>
            <a:r>
              <a:rPr lang="pl-PL" dirty="0"/>
              <a:t>-    Brak pewności poprawnej detekcji gdy:</a:t>
            </a:r>
          </a:p>
          <a:p>
            <a:pPr marL="742950" lvl="1" indent="-285750">
              <a:buFontTx/>
              <a:buChar char="-"/>
            </a:pPr>
            <a:r>
              <a:rPr lang="pl-PL" dirty="0"/>
              <a:t>Liczba kandydatów &gt; 4</a:t>
            </a:r>
          </a:p>
          <a:p>
            <a:pPr marL="742950" lvl="1" indent="-285750">
              <a:buFontTx/>
              <a:buChar char="-"/>
            </a:pPr>
            <a:r>
              <a:rPr lang="pl-PL" dirty="0"/>
              <a:t>Dystans_od_klasy1  &gt; 0.7*Dystans_od_klasy2 </a:t>
            </a:r>
          </a:p>
          <a:p>
            <a:pPr marL="285750" indent="-285750">
              <a:buFontTx/>
              <a:buChar char="-"/>
            </a:pPr>
            <a:endParaRPr lang="pl-PL" dirty="0"/>
          </a:p>
        </p:txBody>
      </p:sp>
      <p:grpSp>
        <p:nvGrpSpPr>
          <p:cNvPr id="12" name="Grupa 11">
            <a:extLst>
              <a:ext uri="{FF2B5EF4-FFF2-40B4-BE49-F238E27FC236}">
                <a16:creationId xmlns:a16="http://schemas.microsoft.com/office/drawing/2014/main" id="{50DC09A0-E8FB-4605-B612-C8F2B8C0DCEF}"/>
              </a:ext>
            </a:extLst>
          </p:cNvPr>
          <p:cNvGrpSpPr/>
          <p:nvPr/>
        </p:nvGrpSpPr>
        <p:grpSpPr>
          <a:xfrm>
            <a:off x="274086" y="1912133"/>
            <a:ext cx="5999201" cy="4075796"/>
            <a:chOff x="5951465" y="1885737"/>
            <a:chExt cx="5999201" cy="407579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pole tekstowe 7">
                  <a:extLst>
                    <a:ext uri="{FF2B5EF4-FFF2-40B4-BE49-F238E27FC236}">
                      <a16:creationId xmlns:a16="http://schemas.microsoft.com/office/drawing/2014/main" id="{DBB6B0CB-69A3-42BC-9BC6-C427C25D0A89}"/>
                    </a:ext>
                  </a:extLst>
                </p:cNvPr>
                <p:cNvSpPr txBox="1"/>
                <p:nvPr/>
              </p:nvSpPr>
              <p:spPr>
                <a:xfrm>
                  <a:off x="5951465" y="1885737"/>
                  <a:ext cx="5999201" cy="40757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pl-PL" sz="1600" dirty="0"/>
                    <a:t>Mając nieznany obraz twarzy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600" b="1" i="1">
                          <a:latin typeface="Cambria Math" panose="02040503050406030204" pitchFamily="18" charset="0"/>
                        </a:rPr>
                        <m:t>Γ</m:t>
                      </m:r>
                    </m:oMath>
                  </a14:m>
                  <a:r>
                    <a:rPr lang="pl-PL" sz="1600" dirty="0"/>
                    <a:t> (o tych samych wymiarach co twarze treningowe, najlepiej wycentrowana), należy wykonać poniższe kroki:</a:t>
                  </a:r>
                </a:p>
                <a:p>
                  <a:endParaRPr lang="pl-PL" sz="1600" dirty="0"/>
                </a:p>
                <a:p>
                  <a:r>
                    <a:rPr lang="pl-PL" sz="1600" b="1" dirty="0"/>
                    <a:t>1. </a:t>
                  </a:r>
                  <a:r>
                    <a:rPr lang="pl-PL" sz="1600" dirty="0"/>
                    <a:t>Normalizacja</a:t>
                  </a:r>
                  <a14:m>
                    <m:oMath xmlns:m="http://schemas.openxmlformats.org/officeDocument/2006/math">
                      <m:r>
                        <a:rPr lang="pl-PL" sz="16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l-GR" sz="1600" b="1" i="1">
                          <a:latin typeface="Cambria Math" panose="02040503050406030204" pitchFamily="18" charset="0"/>
                        </a:rPr>
                        <m:t>Γ</m:t>
                      </m:r>
                      <m:r>
                        <a:rPr lang="pl-PL" sz="1600" b="1" i="0" smtClean="0">
                          <a:latin typeface="Cambria Math" panose="02040503050406030204" pitchFamily="18" charset="0"/>
                        </a:rPr>
                        <m:t>: </m:t>
                      </m:r>
                      <m:r>
                        <a:rPr lang="el-GR" sz="1600" b="1">
                          <a:latin typeface="Cambria Math" panose="02040503050406030204" pitchFamily="18" charset="0"/>
                        </a:rPr>
                        <m:t>𝚽</m:t>
                      </m:r>
                      <m:r>
                        <a:rPr lang="pl-PL" sz="1600" b="1">
                          <a:latin typeface="Cambria Math" panose="02040503050406030204" pitchFamily="18" charset="0"/>
                        </a:rPr>
                        <m:t>= </m:t>
                      </m:r>
                      <m:r>
                        <m:rPr>
                          <m:sty m:val="p"/>
                        </m:rPr>
                        <a:rPr lang="el-GR" sz="1600" b="1" i="1">
                          <a:latin typeface="Cambria Math" panose="02040503050406030204" pitchFamily="18" charset="0"/>
                        </a:rPr>
                        <m:t>Γ</m:t>
                      </m:r>
                      <m:r>
                        <a:rPr lang="pl-PL" sz="1600" b="1" i="1">
                          <a:latin typeface="Cambria Math" panose="02040503050406030204" pitchFamily="18" charset="0"/>
                        </a:rPr>
                        <m:t> −</m:t>
                      </m:r>
                      <m:r>
                        <m:rPr>
                          <m:sty m:val="p"/>
                        </m:rPr>
                        <a:rPr lang="el-GR" sz="1600" b="1" i="1">
                          <a:latin typeface="Cambria Math" panose="02040503050406030204" pitchFamily="18" charset="0"/>
                        </a:rPr>
                        <m:t>Ψ</m:t>
                      </m:r>
                    </m:oMath>
                  </a14:m>
                  <a:endParaRPr lang="pl-PL" sz="1600" b="1" dirty="0"/>
                </a:p>
                <a:p>
                  <a:r>
                    <a:rPr lang="pl-PL" sz="1600" b="1" dirty="0"/>
                    <a:t>2. </a:t>
                  </a:r>
                  <a:r>
                    <a:rPr lang="pl-PL" sz="1600" dirty="0"/>
                    <a:t>Rzutowanie na „</a:t>
                  </a:r>
                  <a:r>
                    <a:rPr lang="pl-PL" sz="1600" dirty="0" err="1"/>
                    <a:t>eigenspace</a:t>
                  </a:r>
                  <a:r>
                    <a:rPr lang="pl-PL" sz="1600" dirty="0"/>
                    <a:t>”</a:t>
                  </a:r>
                </a:p>
                <a:p>
                  <a:endParaRPr lang="pl-PL" sz="1600" dirty="0"/>
                </a:p>
                <a:p>
                  <a:endParaRPr lang="pl-PL" sz="1600" dirty="0"/>
                </a:p>
                <a:p>
                  <a:endParaRPr lang="pl-PL" sz="1600" dirty="0"/>
                </a:p>
                <a:p>
                  <a:r>
                    <a:rPr lang="pl-PL" sz="1600" b="1" dirty="0"/>
                    <a:t>3. </a:t>
                  </a:r>
                  <a:r>
                    <a:rPr lang="pl-PL" sz="1600" dirty="0"/>
                    <a:t>Reprezentacja </a:t>
                  </a:r>
                  <a14:m>
                    <m:oMath xmlns:m="http://schemas.openxmlformats.org/officeDocument/2006/math">
                      <m:r>
                        <a:rPr lang="el-GR" sz="1600" b="1">
                          <a:latin typeface="Cambria Math" panose="02040503050406030204" pitchFamily="18" charset="0"/>
                        </a:rPr>
                        <m:t>𝚽</m:t>
                      </m:r>
                    </m:oMath>
                  </a14:m>
                  <a:r>
                    <a:rPr lang="pl-PL" sz="1600" dirty="0"/>
                    <a:t> jako </a:t>
                  </a:r>
                  <a:r>
                    <a:rPr lang="el-GR" sz="1600" dirty="0"/>
                    <a:t>Ω</a:t>
                  </a:r>
                  <a:r>
                    <a:rPr lang="pl-PL" sz="1600" dirty="0"/>
                    <a:t> = </a:t>
                  </a:r>
                  <a14:m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pl-PL" sz="1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pl-PL" sz="16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pl-PL" sz="16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</m:mr>
                            <m:mr>
                              <m:e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  <m:r>
                                  <a:rPr lang="pl-PL" sz="1600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e>
                            </m:mr>
                            <m:m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pl-PL" sz="16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m:rPr>
                                          <m:brk m:alnAt="7"/>
                                        </m:rPr>
                                        <a:rPr lang="pl-PL" sz="1600" b="0" i="1" smtClean="0">
                                          <a:latin typeface="Cambria Math" panose="02040503050406030204" pitchFamily="18" charset="0"/>
                                        </a:rPr>
                                        <m:t>…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pl-PL" sz="1600" b="0" i="1" smtClean="0">
                                          <a:latin typeface="Cambria Math" panose="02040503050406030204" pitchFamily="18" charset="0"/>
                                        </a:rPr>
                                        <m:t>𝑤𝐸</m:t>
                                      </m:r>
                                    </m:e>
                                  </m:mr>
                                </m:m>
                              </m:e>
                            </m:mr>
                          </m:m>
                        </m:e>
                      </m:d>
                    </m:oMath>
                  </a14:m>
                  <a:endParaRPr lang="pl-PL" sz="1600" dirty="0"/>
                </a:p>
                <a:p>
                  <a:endParaRPr lang="pl-PL" sz="1600" dirty="0"/>
                </a:p>
                <a:p>
                  <a:r>
                    <a:rPr lang="pl-PL" sz="1600" b="1" dirty="0"/>
                    <a:t>4. </a:t>
                  </a:r>
                  <a:r>
                    <a:rPr lang="pl-PL" sz="1600" dirty="0"/>
                    <a:t>Znalezienie   e</a:t>
                  </a:r>
                  <a:r>
                    <a:rPr lang="pl-PL" sz="1600" baseline="-25000" dirty="0"/>
                    <a:t>r</a:t>
                  </a:r>
                  <a:r>
                    <a:rPr lang="pl-PL" sz="1600" dirty="0"/>
                    <a:t> = </a:t>
                  </a:r>
                  <a:r>
                    <a:rPr lang="pl-PL" sz="1600" dirty="0" err="1"/>
                    <a:t>min</a:t>
                  </a:r>
                  <a:r>
                    <a:rPr lang="pl-PL" sz="1600" baseline="-25000" dirty="0" err="1"/>
                    <a:t>l</a:t>
                  </a:r>
                  <a:r>
                    <a:rPr lang="pl-PL" sz="1600" dirty="0"/>
                    <a:t>||</a:t>
                  </a:r>
                  <a:r>
                    <a:rPr lang="el-GR" sz="1600" dirty="0"/>
                    <a:t>Ω</a:t>
                  </a:r>
                  <a:r>
                    <a:rPr lang="pl-PL" sz="1600" dirty="0"/>
                    <a:t> – </a:t>
                  </a:r>
                  <a:r>
                    <a:rPr lang="el-GR" sz="1600" dirty="0"/>
                    <a:t>Ω</a:t>
                  </a:r>
                  <a:r>
                    <a:rPr lang="pl-PL" sz="1600" baseline="30000" dirty="0"/>
                    <a:t>l</a:t>
                  </a:r>
                  <a:r>
                    <a:rPr lang="pl-PL" sz="1600" dirty="0"/>
                    <a:t>||  , gdzie </a:t>
                  </a:r>
                  <a:r>
                    <a:rPr lang="el-GR" sz="1600" dirty="0"/>
                    <a:t>Ω</a:t>
                  </a:r>
                  <a:r>
                    <a:rPr lang="pl-PL" sz="1600" baseline="30000" dirty="0"/>
                    <a:t>l</a:t>
                  </a:r>
                  <a:r>
                    <a:rPr lang="pl-PL" sz="1600" dirty="0"/>
                    <a:t> jest nowym wektorem opisującym twarz l, a </a:t>
                  </a:r>
                  <a:r>
                    <a:rPr lang="el-GR" sz="1600" dirty="0"/>
                    <a:t>Ω</a:t>
                  </a:r>
                  <a:r>
                    <a:rPr lang="pl-PL" sz="1600" dirty="0"/>
                    <a:t> jest wektorem twarzy w zestawie treningowym.</a:t>
                  </a:r>
                </a:p>
                <a:p>
                  <a:r>
                    <a:rPr lang="pl-PL" sz="1600" b="1" dirty="0"/>
                    <a:t>5. </a:t>
                  </a:r>
                  <a:r>
                    <a:rPr lang="pl-PL" sz="1600" dirty="0"/>
                    <a:t>Jeśli e</a:t>
                  </a:r>
                  <a:r>
                    <a:rPr lang="pl-PL" sz="1600" baseline="-25000" dirty="0"/>
                    <a:t>r</a:t>
                  </a:r>
                  <a:r>
                    <a:rPr lang="pl-PL" sz="1600" dirty="0"/>
                    <a:t> &lt; </a:t>
                  </a:r>
                  <a:r>
                    <a:rPr lang="pl-PL" sz="1600" dirty="0" err="1"/>
                    <a:t>T</a:t>
                  </a:r>
                  <a:r>
                    <a:rPr lang="pl-PL" sz="1600" baseline="-25000" dirty="0" err="1"/>
                    <a:t>r</a:t>
                  </a:r>
                  <a:r>
                    <a:rPr lang="pl-PL" sz="1600" dirty="0"/>
                    <a:t> , to 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l-GR" sz="1600" b="0" i="0">
                          <a:latin typeface="Cambria Math" panose="02040503050406030204" pitchFamily="18" charset="0"/>
                        </a:rPr>
                        <m:t>Γ</m:t>
                      </m:r>
                      <m:r>
                        <a:rPr lang="pl-PL" sz="1600" b="0" i="0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pl-PL" sz="1600" dirty="0"/>
                    <a:t>jest uznane jako twarz l z zestawu treningowego.</a:t>
                  </a:r>
                </a:p>
              </p:txBody>
            </p:sp>
          </mc:Choice>
          <mc:Fallback xmlns="">
            <p:sp>
              <p:nvSpPr>
                <p:cNvPr id="8" name="pole tekstowe 7">
                  <a:extLst>
                    <a:ext uri="{FF2B5EF4-FFF2-40B4-BE49-F238E27FC236}">
                      <a16:creationId xmlns:a16="http://schemas.microsoft.com/office/drawing/2014/main" id="{DBB6B0CB-69A3-42BC-9BC6-C427C25D0A8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951465" y="1885737"/>
                  <a:ext cx="5999201" cy="4075796"/>
                </a:xfrm>
                <a:prstGeom prst="rect">
                  <a:avLst/>
                </a:prstGeom>
                <a:blipFill>
                  <a:blip r:embed="rId3"/>
                  <a:stretch>
                    <a:fillRect l="-610" t="-449" b="-1048"/>
                  </a:stretch>
                </a:blipFill>
              </p:spPr>
              <p:txBody>
                <a:bodyPr/>
                <a:lstStyle/>
                <a:p>
                  <a:r>
                    <a:rPr lang="pl-PL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9" name="Obraz 8">
              <a:extLst>
                <a:ext uri="{FF2B5EF4-FFF2-40B4-BE49-F238E27FC236}">
                  <a16:creationId xmlns:a16="http://schemas.microsoft.com/office/drawing/2014/main" id="{8AA13A27-472E-4C73-A297-1EA9978058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56773" y="3149038"/>
              <a:ext cx="2038350" cy="590550"/>
            </a:xfrm>
            <a:prstGeom prst="rect">
              <a:avLst/>
            </a:prstGeom>
          </p:spPr>
        </p:pic>
      </p:grp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668D051C-63CC-48BB-85EB-3E9622F223EA}"/>
              </a:ext>
            </a:extLst>
          </p:cNvPr>
          <p:cNvSpPr txBox="1"/>
          <p:nvPr/>
        </p:nvSpPr>
        <p:spPr>
          <a:xfrm>
            <a:off x="2590421" y="3141763"/>
            <a:ext cx="183736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l-PL" sz="1000" b="1" i="1" dirty="0"/>
              <a:t>E</a:t>
            </a:r>
            <a:endParaRPr lang="pl-PL" sz="1200" b="1" i="1" dirty="0"/>
          </a:p>
        </p:txBody>
      </p:sp>
    </p:spTree>
    <p:extLst>
      <p:ext uri="{BB962C8B-B14F-4D97-AF65-F5344CB8AC3E}">
        <p14:creationId xmlns:p14="http://schemas.microsoft.com/office/powerpoint/2010/main" val="121372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DEDF7CD-720D-486D-8724-B9512F299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Twarze własne – wyniki, wnioski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861A404E-0616-4695-A8E8-382F4FA96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19</a:t>
            </a:fld>
            <a:endParaRPr lang="pl-PL" dirty="0"/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9B093250-FBD7-4B3E-BD19-4046D770634E}"/>
              </a:ext>
            </a:extLst>
          </p:cNvPr>
          <p:cNvSpPr txBox="1"/>
          <p:nvPr/>
        </p:nvSpPr>
        <p:spPr>
          <a:xfrm>
            <a:off x="691471" y="1890223"/>
            <a:ext cx="79191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600" u="sng" dirty="0"/>
              <a:t>Zalety</a:t>
            </a:r>
          </a:p>
          <a:p>
            <a:pPr marL="285750" indent="-285750">
              <a:buFontTx/>
              <a:buChar char="-"/>
            </a:pPr>
            <a:r>
              <a:rPr lang="pl-PL" sz="1600" dirty="0"/>
              <a:t>Łatwa w użyciu metoda</a:t>
            </a:r>
          </a:p>
          <a:p>
            <a:pPr marL="285750" indent="-285750">
              <a:buFontTx/>
              <a:buChar char="-"/>
            </a:pPr>
            <a:r>
              <a:rPr lang="pl-PL" sz="1600" dirty="0"/>
              <a:t>Redukcja złożoności w reprezentacji twarzy</a:t>
            </a:r>
          </a:p>
          <a:p>
            <a:pPr marL="285750" indent="-285750">
              <a:buFontTx/>
              <a:buChar char="-"/>
            </a:pPr>
            <a:r>
              <a:rPr lang="pl-PL" sz="1600" dirty="0"/>
              <a:t>Po obliczeniu twarzy własnych rozpoznawanie twarzy może być osiągnięte w czasie rzeczywistym</a:t>
            </a:r>
          </a:p>
          <a:p>
            <a:pPr marL="285750" indent="-285750">
              <a:buFontTx/>
              <a:buChar char="-"/>
            </a:pPr>
            <a:r>
              <a:rPr lang="pl-PL" sz="1600" dirty="0"/>
              <a:t>Twarze własne mogą operować na dużych zbiorach danych</a:t>
            </a:r>
          </a:p>
          <a:p>
            <a:pPr marL="285750" indent="-285750">
              <a:buFontTx/>
              <a:buChar char="-"/>
            </a:pPr>
            <a:endParaRPr lang="pl-PL" sz="1600" dirty="0"/>
          </a:p>
          <a:p>
            <a:r>
              <a:rPr lang="pl-PL" sz="1600" u="sng" dirty="0"/>
              <a:t>Wady</a:t>
            </a:r>
          </a:p>
          <a:p>
            <a:pPr marL="285750" indent="-285750">
              <a:buFontTx/>
              <a:buChar char="-"/>
            </a:pPr>
            <a:r>
              <a:rPr lang="pl-PL" sz="1600" dirty="0"/>
              <a:t>Bardzo wrażliwe na zmiany światła i skali</a:t>
            </a:r>
          </a:p>
          <a:p>
            <a:pPr marL="285750" indent="-285750">
              <a:buFontTx/>
              <a:buChar char="-"/>
            </a:pPr>
            <a:r>
              <a:rPr lang="pl-PL" sz="1600" dirty="0"/>
              <a:t>Problemy z detekcją twarzy z inną ich ekspresją</a:t>
            </a:r>
          </a:p>
          <a:p>
            <a:pPr marL="285750" indent="-285750">
              <a:buFontTx/>
              <a:buChar char="-"/>
            </a:pPr>
            <a:r>
              <a:rPr lang="pl-PL" sz="1600" dirty="0"/>
              <a:t>Duża część twarzy własnych zawiera jedynie informacje o oświetleniu </a:t>
            </a:r>
          </a:p>
        </p:txBody>
      </p:sp>
      <p:graphicFrame>
        <p:nvGraphicFramePr>
          <p:cNvPr id="11" name="Tabela 10">
            <a:extLst>
              <a:ext uri="{FF2B5EF4-FFF2-40B4-BE49-F238E27FC236}">
                <a16:creationId xmlns:a16="http://schemas.microsoft.com/office/drawing/2014/main" id="{9D00FEC6-9E80-4CFA-BF4A-8557857BA0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946141"/>
              </p:ext>
            </p:extLst>
          </p:nvPr>
        </p:nvGraphicFramePr>
        <p:xfrm>
          <a:off x="1162173" y="4814312"/>
          <a:ext cx="6418498" cy="1503817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025832">
                  <a:extLst>
                    <a:ext uri="{9D8B030D-6E8A-4147-A177-3AD203B41FA5}">
                      <a16:colId xmlns:a16="http://schemas.microsoft.com/office/drawing/2014/main" val="2713633225"/>
                    </a:ext>
                  </a:extLst>
                </a:gridCol>
                <a:gridCol w="5392666">
                  <a:extLst>
                    <a:ext uri="{9D8B030D-6E8A-4147-A177-3AD203B41FA5}">
                      <a16:colId xmlns:a16="http://schemas.microsoft.com/office/drawing/2014/main" val="9706537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Precyzja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Warunki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2877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96 %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Twarze frontalne – lekkie zmiany oświetlenia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423154"/>
                  </a:ext>
                </a:extLst>
              </a:tr>
              <a:tr h="391297"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85 %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l-PL" dirty="0"/>
                        <a:t>Twarze frontalne – zmiana orientacji (3 orientacje)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274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64 %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Twarze frontalne  - różna skala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7390609"/>
                  </a:ext>
                </a:extLst>
              </a:tr>
            </a:tbl>
          </a:graphicData>
        </a:graphic>
      </p:graphicFrame>
      <p:pic>
        <p:nvPicPr>
          <p:cNvPr id="12" name="Obraz 11">
            <a:extLst>
              <a:ext uri="{FF2B5EF4-FFF2-40B4-BE49-F238E27FC236}">
                <a16:creationId xmlns:a16="http://schemas.microsoft.com/office/drawing/2014/main" id="{83FF9EF5-A11D-4E85-8E25-D2BA31020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3387" y="1897205"/>
            <a:ext cx="2086897" cy="2053560"/>
          </a:xfrm>
          <a:prstGeom prst="rect">
            <a:avLst/>
          </a:prstGeom>
        </p:spPr>
      </p:pic>
      <p:pic>
        <p:nvPicPr>
          <p:cNvPr id="13" name="Obraz 12">
            <a:extLst>
              <a:ext uri="{FF2B5EF4-FFF2-40B4-BE49-F238E27FC236}">
                <a16:creationId xmlns:a16="http://schemas.microsoft.com/office/drawing/2014/main" id="{C11F172B-052A-4358-976F-F71DC1C5B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3387" y="4188367"/>
            <a:ext cx="2086897" cy="193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177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 dirty="0"/>
              <a:t>Historia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F5992B7C-94C3-4E7F-93AE-8F999C84E6DA}"/>
              </a:ext>
            </a:extLst>
          </p:cNvPr>
          <p:cNvSpPr txBox="1"/>
          <p:nvPr/>
        </p:nvSpPr>
        <p:spPr>
          <a:xfrm>
            <a:off x="1700036" y="1846239"/>
            <a:ext cx="91361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l-PL" sz="3200" b="1" dirty="0"/>
              <a:t>1987-1991 </a:t>
            </a:r>
          </a:p>
          <a:p>
            <a:pPr algn="ctr"/>
            <a:r>
              <a:rPr lang="pl-PL" sz="3200" b="1" dirty="0"/>
              <a:t>Idea rozpoznawania osób z użyciem twarzy własnych</a:t>
            </a:r>
          </a:p>
        </p:txBody>
      </p:sp>
      <p:grpSp>
        <p:nvGrpSpPr>
          <p:cNvPr id="10" name="Grupa 9">
            <a:extLst>
              <a:ext uri="{FF2B5EF4-FFF2-40B4-BE49-F238E27FC236}">
                <a16:creationId xmlns:a16="http://schemas.microsoft.com/office/drawing/2014/main" id="{28420433-C847-44DF-9B79-7EE9F54E0B38}"/>
              </a:ext>
            </a:extLst>
          </p:cNvPr>
          <p:cNvGrpSpPr/>
          <p:nvPr/>
        </p:nvGrpSpPr>
        <p:grpSpPr>
          <a:xfrm>
            <a:off x="1661103" y="3247560"/>
            <a:ext cx="4175126" cy="2286001"/>
            <a:chOff x="1556328" y="3247561"/>
            <a:chExt cx="4175126" cy="2286001"/>
          </a:xfrm>
        </p:grpSpPr>
        <p:pic>
          <p:nvPicPr>
            <p:cNvPr id="1026" name="Picture 2" descr="Image result for matthew turk">
              <a:extLst>
                <a:ext uri="{FF2B5EF4-FFF2-40B4-BE49-F238E27FC236}">
                  <a16:creationId xmlns:a16="http://schemas.microsoft.com/office/drawing/2014/main" id="{E665B119-D999-4DD1-B635-71FB587F072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81"/>
            <a:stretch/>
          </p:blipFill>
          <p:spPr bwMode="auto">
            <a:xfrm>
              <a:off x="1556328" y="3247561"/>
              <a:ext cx="2087563" cy="228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Image result for pentland mit">
              <a:extLst>
                <a:ext uri="{FF2B5EF4-FFF2-40B4-BE49-F238E27FC236}">
                  <a16:creationId xmlns:a16="http://schemas.microsoft.com/office/drawing/2014/main" id="{4B1E56F7-C431-4B31-8E37-A2C726683A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69" t="10769" r="969" b="20638"/>
            <a:stretch/>
          </p:blipFill>
          <p:spPr bwMode="auto">
            <a:xfrm>
              <a:off x="3643891" y="3247562"/>
              <a:ext cx="2087563" cy="2286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 descr="Image result for eigenfaces">
            <a:extLst>
              <a:ext uri="{FF2B5EF4-FFF2-40B4-BE49-F238E27FC236}">
                <a16:creationId xmlns:a16="http://schemas.microsoft.com/office/drawing/2014/main" id="{25CBAB76-2369-4167-9EE5-2ECC20765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5051" y="3020250"/>
            <a:ext cx="2709686" cy="3239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ymbol zastępczy numeru slajdu 7">
            <a:extLst>
              <a:ext uri="{FF2B5EF4-FFF2-40B4-BE49-F238E27FC236}">
                <a16:creationId xmlns:a16="http://schemas.microsoft.com/office/drawing/2014/main" id="{0F773B51-0D32-4B08-B566-EDDAC046D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2</a:t>
            </a:fld>
            <a:endParaRPr lang="pl-PL" dirty="0"/>
          </a:p>
        </p:txBody>
      </p:sp>
      <p:sp>
        <p:nvSpPr>
          <p:cNvPr id="11" name="Prostokąt 10">
            <a:extLst>
              <a:ext uri="{FF2B5EF4-FFF2-40B4-BE49-F238E27FC236}">
                <a16:creationId xmlns:a16="http://schemas.microsoft.com/office/drawing/2014/main" id="{84AB0683-2773-4F01-ADF3-1662BC45F1F5}"/>
              </a:ext>
            </a:extLst>
          </p:cNvPr>
          <p:cNvSpPr/>
          <p:nvPr/>
        </p:nvSpPr>
        <p:spPr>
          <a:xfrm>
            <a:off x="1989686" y="5164229"/>
            <a:ext cx="15520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Matthew Turk 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C98FB98E-CA68-4701-9C26-63972BB688A8}"/>
              </a:ext>
            </a:extLst>
          </p:cNvPr>
          <p:cNvSpPr/>
          <p:nvPr/>
        </p:nvSpPr>
        <p:spPr>
          <a:xfrm>
            <a:off x="4077249" y="5164229"/>
            <a:ext cx="14680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Alex Pentland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8328DC2-3FFA-4D11-B395-09520F593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75590CA-398D-4AE4-81AE-A5BBE08906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pl-PL" sz="3200" b="1" dirty="0"/>
          </a:p>
          <a:p>
            <a:pPr marL="0" indent="0" algn="ctr">
              <a:buNone/>
            </a:pPr>
            <a:endParaRPr lang="pl-PL" sz="3200" b="1" dirty="0"/>
          </a:p>
          <a:p>
            <a:pPr marL="0" indent="0" algn="ctr">
              <a:buNone/>
            </a:pPr>
            <a:r>
              <a:rPr lang="pl-PL" sz="4000" b="1" dirty="0"/>
              <a:t>Dziękuję za uwagę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BA93B386-6F61-462D-A1A1-11569469F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20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32236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DE70160-5B7D-4207-A8E4-D6B869C6E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Rozpoznawanie twarzy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D0F40009-C8D3-4B7E-BA23-397D6FBC2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451" y="2190749"/>
            <a:ext cx="2765367" cy="461665"/>
          </a:xfrm>
        </p:spPr>
        <p:txBody>
          <a:bodyPr/>
          <a:lstStyle/>
          <a:p>
            <a:pPr marL="0" indent="0">
              <a:buNone/>
            </a:pPr>
            <a:r>
              <a:rPr lang="pl-PL" b="1" dirty="0"/>
              <a:t>Koncepcja analityczna</a:t>
            </a: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F8535615-D82E-4A2F-9FEE-CDC837383A90}"/>
              </a:ext>
            </a:extLst>
          </p:cNvPr>
          <p:cNvSpPr/>
          <p:nvPr/>
        </p:nvSpPr>
        <p:spPr>
          <a:xfrm>
            <a:off x="7587264" y="2190749"/>
            <a:ext cx="29728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b="1" dirty="0"/>
              <a:t>Koncepcja holistyczna</a:t>
            </a:r>
          </a:p>
        </p:txBody>
      </p:sp>
      <p:pic>
        <p:nvPicPr>
          <p:cNvPr id="2052" name="Picture 4" descr="https://www.frontiersin.org/files/Articles/86572/fpsyg-05-00633-HTML/image_m/fpsyg-05-00633-g003.jpg">
            <a:extLst>
              <a:ext uri="{FF2B5EF4-FFF2-40B4-BE49-F238E27FC236}">
                <a16:creationId xmlns:a16="http://schemas.microsoft.com/office/drawing/2014/main" id="{179B0773-442D-4D54-97C9-B5EFA2198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5698" y="3082546"/>
            <a:ext cx="4132773" cy="2625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F9A75C77-AB95-48C8-9A4D-C052819B6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3</a:t>
            </a:fld>
            <a:endParaRPr lang="pl-PL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ED38BE9C-AAD0-4FE2-9C72-E9BD256012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6790" y="2529949"/>
            <a:ext cx="3719513" cy="386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0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3A49D3-1426-43FA-A39C-2722FCD9C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Wykrywanie twarzy – Metoda Viola–Jones 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95AD342F-221A-4477-8F70-9404C2FEF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4</a:t>
            </a:fld>
            <a:endParaRPr lang="pl-PL" dirty="0"/>
          </a:p>
        </p:txBody>
      </p:sp>
      <p:pic>
        <p:nvPicPr>
          <p:cNvPr id="3074" name="Picture 2" descr="https://upload.wikimedia.org/wikipedia/commons/8/8a/Haar_Feature_that_looks_similar_to_the_bridge_of_the_nose_is_applied_onto_the_face.jpg">
            <a:extLst>
              <a:ext uri="{FF2B5EF4-FFF2-40B4-BE49-F238E27FC236}">
                <a16:creationId xmlns:a16="http://schemas.microsoft.com/office/drawing/2014/main" id="{C64217F8-D91B-4F33-8430-BF7205AC0F9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57" y="4554346"/>
            <a:ext cx="4288137" cy="1362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Multimedia online 4" title="Haar Cascade Visualization">
            <a:hlinkClick r:id="" action="ppaction://media"/>
            <a:extLst>
              <a:ext uri="{FF2B5EF4-FFF2-40B4-BE49-F238E27FC236}">
                <a16:creationId xmlns:a16="http://schemas.microsoft.com/office/drawing/2014/main" id="{C54CCBD2-F724-4F0B-9EB2-24D7D4E1F10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6418326" y="2887712"/>
            <a:ext cx="4572000" cy="2571750"/>
          </a:xfrm>
          <a:prstGeom prst="rect">
            <a:avLst/>
          </a:prstGeom>
        </p:spPr>
      </p:pic>
      <p:sp>
        <p:nvSpPr>
          <p:cNvPr id="6" name="Prostokąt 5">
            <a:extLst>
              <a:ext uri="{FF2B5EF4-FFF2-40B4-BE49-F238E27FC236}">
                <a16:creationId xmlns:a16="http://schemas.microsoft.com/office/drawing/2014/main" id="{9D244428-70B1-4DC9-ACF0-68D6DF31E49B}"/>
              </a:ext>
            </a:extLst>
          </p:cNvPr>
          <p:cNvSpPr/>
          <p:nvPr/>
        </p:nvSpPr>
        <p:spPr>
          <a:xfrm>
            <a:off x="314325" y="2142262"/>
            <a:ext cx="5343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pl-PL" dirty="0"/>
              <a:t>Cechy </a:t>
            </a:r>
            <a:r>
              <a:rPr lang="pl-PL" dirty="0" err="1"/>
              <a:t>Haar’a</a:t>
            </a:r>
            <a:r>
              <a:rPr lang="pl-PL" dirty="0"/>
              <a:t>  zawierają informacje o zmianie wartości kontrastu pomiędzy prostokątnymi grupami pikseli. Zmiany te są wykorzystywane do określenia stosunkowo ciemnych i jasnych obszarów. Dwie lub trzy sąsiadujące grupy o podobnej wariancji kontrastu tworzą cechę </a:t>
            </a:r>
            <a:r>
              <a:rPr lang="pl-PL" dirty="0" err="1"/>
              <a:t>Haar’a</a:t>
            </a:r>
            <a:r>
              <a:rPr lang="pl-PL" dirty="0"/>
              <a:t>. Cechy te mogą być skalowane w celu rozpoznania obiektów o różnej wielkości.</a:t>
            </a:r>
          </a:p>
        </p:txBody>
      </p:sp>
    </p:spTree>
    <p:extLst>
      <p:ext uri="{BB962C8B-B14F-4D97-AF65-F5344CB8AC3E}">
        <p14:creationId xmlns:p14="http://schemas.microsoft.com/office/powerpoint/2010/main" val="21897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16CF8CF-65B5-4B30-9428-B17F0C6B0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Twarze własne – Wstępne przetwarzanie zdjęć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C96FEA01-EF09-4A86-BF99-8C70D2924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5</a:t>
            </a:fld>
            <a:endParaRPr lang="pl-PL" dirty="0"/>
          </a:p>
        </p:txBody>
      </p:sp>
      <p:sp>
        <p:nvSpPr>
          <p:cNvPr id="8" name="Strzałka: pagon 7">
            <a:extLst>
              <a:ext uri="{FF2B5EF4-FFF2-40B4-BE49-F238E27FC236}">
                <a16:creationId xmlns:a16="http://schemas.microsoft.com/office/drawing/2014/main" id="{D3DB22B6-03CC-42E8-8433-3AA639357261}"/>
              </a:ext>
            </a:extLst>
          </p:cNvPr>
          <p:cNvSpPr/>
          <p:nvPr/>
        </p:nvSpPr>
        <p:spPr>
          <a:xfrm>
            <a:off x="4163080" y="2587148"/>
            <a:ext cx="390525" cy="2391120"/>
          </a:xfrm>
          <a:prstGeom prst="chevron">
            <a:avLst>
              <a:gd name="adj" fmla="val 794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  <p:sp>
        <p:nvSpPr>
          <p:cNvPr id="12" name="Nawias klamrowy otwierający 11">
            <a:extLst>
              <a:ext uri="{FF2B5EF4-FFF2-40B4-BE49-F238E27FC236}">
                <a16:creationId xmlns:a16="http://schemas.microsoft.com/office/drawing/2014/main" id="{94427CAC-1D9E-417B-9170-87504E6514F7}"/>
              </a:ext>
            </a:extLst>
          </p:cNvPr>
          <p:cNvSpPr/>
          <p:nvPr/>
        </p:nvSpPr>
        <p:spPr>
          <a:xfrm rot="16200000">
            <a:off x="6428847" y="4263642"/>
            <a:ext cx="577975" cy="2540544"/>
          </a:xfrm>
          <a:prstGeom prst="leftBrace">
            <a:avLst>
              <a:gd name="adj1" fmla="val 46147"/>
              <a:gd name="adj2" fmla="val 48741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>
              <a:ln w="76200">
                <a:solidFill>
                  <a:schemeClr val="tx1"/>
                </a:solidFill>
              </a:ln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1DDF6ECA-194B-4BC7-AB33-D1B0C9204E22}"/>
              </a:ext>
            </a:extLst>
          </p:cNvPr>
          <p:cNvSpPr txBox="1"/>
          <p:nvPr/>
        </p:nvSpPr>
        <p:spPr>
          <a:xfrm>
            <a:off x="6270253" y="5859768"/>
            <a:ext cx="92095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pl-PL" b="1" dirty="0"/>
              <a:t>M zdjęć</a:t>
            </a:r>
          </a:p>
        </p:txBody>
      </p:sp>
      <p:pic>
        <p:nvPicPr>
          <p:cNvPr id="15" name="Obraz 14">
            <a:extLst>
              <a:ext uri="{FF2B5EF4-FFF2-40B4-BE49-F238E27FC236}">
                <a16:creationId xmlns:a16="http://schemas.microsoft.com/office/drawing/2014/main" id="{E405E22F-4F78-4EBF-B5A5-17B9A7F680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84"/>
          <a:stretch/>
        </p:blipFill>
        <p:spPr>
          <a:xfrm>
            <a:off x="1928478" y="2754517"/>
            <a:ext cx="1767791" cy="1827782"/>
          </a:xfrm>
          <a:prstGeom prst="rect">
            <a:avLst/>
          </a:prstGeom>
        </p:spPr>
      </p:pic>
      <p:sp>
        <p:nvSpPr>
          <p:cNvPr id="16" name="pole tekstowe 15">
            <a:extLst>
              <a:ext uri="{FF2B5EF4-FFF2-40B4-BE49-F238E27FC236}">
                <a16:creationId xmlns:a16="http://schemas.microsoft.com/office/drawing/2014/main" id="{4B0C7D78-134D-43FF-AD2B-1F93DFE1F38F}"/>
              </a:ext>
            </a:extLst>
          </p:cNvPr>
          <p:cNvSpPr txBox="1"/>
          <p:nvPr/>
        </p:nvSpPr>
        <p:spPr>
          <a:xfrm>
            <a:off x="2424001" y="4844817"/>
            <a:ext cx="6399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000" b="1" dirty="0" err="1"/>
              <a:t>NxN</a:t>
            </a:r>
            <a:endParaRPr lang="pl-PL" sz="20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Prostokąt 16">
                <a:extLst>
                  <a:ext uri="{FF2B5EF4-FFF2-40B4-BE49-F238E27FC236}">
                    <a16:creationId xmlns:a16="http://schemas.microsoft.com/office/drawing/2014/main" id="{0FBF9922-12B2-4B41-8BB6-96C0985C4147}"/>
                  </a:ext>
                </a:extLst>
              </p:cNvPr>
              <p:cNvSpPr/>
              <p:nvPr/>
            </p:nvSpPr>
            <p:spPr>
              <a:xfrm>
                <a:off x="2094548" y="2184617"/>
                <a:ext cx="1601721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:r>
                  <a:rPr lang="pl-PL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</a:t>
                </a:r>
                <a:r>
                  <a:rPr lang="pl-PL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djęcie </a:t>
                </a:r>
                <a14:m>
                  <m:oMath xmlns:m="http://schemas.openxmlformats.org/officeDocument/2006/math">
                    <m:r>
                      <a:rPr lang="el-GR" sz="2800" b="1" i="0">
                        <a:latin typeface="Cambria Math" panose="02040503050406030204" pitchFamily="18" charset="0"/>
                      </a:rPr>
                      <m:t>𝚪</m:t>
                    </m:r>
                  </m:oMath>
                </a14:m>
                <a:endParaRPr lang="pl-PL" sz="2800" b="1" dirty="0"/>
              </a:p>
            </p:txBody>
          </p:sp>
        </mc:Choice>
        <mc:Fallback>
          <p:sp>
            <p:nvSpPr>
              <p:cNvPr id="17" name="Prostokąt 16">
                <a:extLst>
                  <a:ext uri="{FF2B5EF4-FFF2-40B4-BE49-F238E27FC236}">
                    <a16:creationId xmlns:a16="http://schemas.microsoft.com/office/drawing/2014/main" id="{0FBF9922-12B2-4B41-8BB6-96C0985C41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94548" y="2184617"/>
                <a:ext cx="1601721" cy="523220"/>
              </a:xfrm>
              <a:prstGeom prst="rect">
                <a:avLst/>
              </a:prstGeom>
              <a:blipFill>
                <a:blip r:embed="rId4"/>
                <a:stretch>
                  <a:fillRect l="-8015" t="-12791" b="-30233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pole tekstowe 18">
            <a:extLst>
              <a:ext uri="{FF2B5EF4-FFF2-40B4-BE49-F238E27FC236}">
                <a16:creationId xmlns:a16="http://schemas.microsoft.com/office/drawing/2014/main" id="{1DD57BC3-5E94-4F40-991E-442081005E1E}"/>
              </a:ext>
            </a:extLst>
          </p:cNvPr>
          <p:cNvSpPr txBox="1"/>
          <p:nvPr/>
        </p:nvSpPr>
        <p:spPr>
          <a:xfrm>
            <a:off x="1725252" y="1405717"/>
            <a:ext cx="1397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Normalizacja</a:t>
            </a:r>
          </a:p>
        </p:txBody>
      </p:sp>
      <p:sp>
        <p:nvSpPr>
          <p:cNvPr id="6" name="Rectangle 5"/>
          <p:cNvSpPr/>
          <p:nvPr/>
        </p:nvSpPr>
        <p:spPr>
          <a:xfrm>
            <a:off x="5447562" y="2889985"/>
            <a:ext cx="2020038" cy="182778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b="1" dirty="0" smtClean="0"/>
              <a:t>Zdjęcie NxN</a:t>
            </a:r>
            <a:endParaRPr lang="en-GB" b="1" dirty="0"/>
          </a:p>
        </p:txBody>
      </p:sp>
      <p:cxnSp>
        <p:nvCxnSpPr>
          <p:cNvPr id="9" name="Straight Arrow Connector 8"/>
          <p:cNvCxnSpPr>
            <a:stCxn id="6" idx="3"/>
          </p:cNvCxnSpPr>
          <p:nvPr/>
        </p:nvCxnSpPr>
        <p:spPr>
          <a:xfrm>
            <a:off x="7467600" y="3803876"/>
            <a:ext cx="26650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7734107" y="2272038"/>
            <a:ext cx="254000" cy="27927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/>
        </p:nvSpPr>
        <p:spPr>
          <a:xfrm>
            <a:off x="7988107" y="3493756"/>
            <a:ext cx="8944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b="1" dirty="0" smtClean="0"/>
              <a:t>Wektor</a:t>
            </a:r>
          </a:p>
          <a:p>
            <a:pPr algn="ctr"/>
            <a:r>
              <a:rPr lang="pl-PL" b="1" dirty="0" smtClean="0"/>
              <a:t>N</a:t>
            </a:r>
            <a:r>
              <a:rPr lang="pl-PL" b="1" baseline="30000" dirty="0" smtClean="0"/>
              <a:t>2</a:t>
            </a:r>
            <a:r>
              <a:rPr lang="pl-PL" b="1" dirty="0" smtClean="0"/>
              <a:t>x1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0771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  <p:bldP spid="16" grpId="0"/>
      <p:bldP spid="17" grpId="0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89EFEA1-E8C5-4637-95BA-A607A07CA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Twarze własne – Obliczenie „twarzy średniej”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77B46CF7-BB48-4235-8096-76FF1F6E3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6</a:t>
            </a:fld>
            <a:endParaRPr lang="pl-PL" dirty="0"/>
          </a:p>
        </p:txBody>
      </p:sp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247DBBC9-9C5F-4ED2-AF92-4B72276A0A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20527" y="2888456"/>
            <a:ext cx="2762250" cy="2552700"/>
          </a:xfrm>
          <a:prstGeom prst="rect">
            <a:avLst/>
          </a:prstGeom>
        </p:spPr>
      </p:pic>
      <p:grpSp>
        <p:nvGrpSpPr>
          <p:cNvPr id="7" name="Grupa 6">
            <a:extLst>
              <a:ext uri="{FF2B5EF4-FFF2-40B4-BE49-F238E27FC236}">
                <a16:creationId xmlns:a16="http://schemas.microsoft.com/office/drawing/2014/main" id="{C4C824CC-81DF-4AB7-A03D-62D2A353FE12}"/>
              </a:ext>
            </a:extLst>
          </p:cNvPr>
          <p:cNvGrpSpPr/>
          <p:nvPr/>
        </p:nvGrpSpPr>
        <p:grpSpPr>
          <a:xfrm>
            <a:off x="2032635" y="2888456"/>
            <a:ext cx="3382757" cy="3345779"/>
            <a:chOff x="675275" y="3177258"/>
            <a:chExt cx="3382757" cy="3345779"/>
          </a:xfrm>
        </p:grpSpPr>
        <p:sp>
          <p:nvSpPr>
            <p:cNvPr id="8" name="Prostokąt 7">
              <a:extLst>
                <a:ext uri="{FF2B5EF4-FFF2-40B4-BE49-F238E27FC236}">
                  <a16:creationId xmlns:a16="http://schemas.microsoft.com/office/drawing/2014/main" id="{A3F6E0EB-33CB-41EB-867F-4AB286BB6A11}"/>
                </a:ext>
              </a:extLst>
            </p:cNvPr>
            <p:cNvSpPr/>
            <p:nvPr/>
          </p:nvSpPr>
          <p:spPr>
            <a:xfrm>
              <a:off x="1790700" y="3181350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9" name="Prostokąt 8">
              <a:extLst>
                <a:ext uri="{FF2B5EF4-FFF2-40B4-BE49-F238E27FC236}">
                  <a16:creationId xmlns:a16="http://schemas.microsoft.com/office/drawing/2014/main" id="{C1684FCA-CAB2-4B33-B2FA-ACD32E7E0983}"/>
                </a:ext>
              </a:extLst>
            </p:cNvPr>
            <p:cNvSpPr/>
            <p:nvPr/>
          </p:nvSpPr>
          <p:spPr>
            <a:xfrm>
              <a:off x="2035437" y="3181350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0" name="Prostokąt 9">
              <a:extLst>
                <a:ext uri="{FF2B5EF4-FFF2-40B4-BE49-F238E27FC236}">
                  <a16:creationId xmlns:a16="http://schemas.microsoft.com/office/drawing/2014/main" id="{45CF0EEB-68F3-4F30-8A18-4A2CBEB48F82}"/>
                </a:ext>
              </a:extLst>
            </p:cNvPr>
            <p:cNvSpPr/>
            <p:nvPr/>
          </p:nvSpPr>
          <p:spPr>
            <a:xfrm>
              <a:off x="2280174" y="3181350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1" name="Prostokąt 10">
              <a:extLst>
                <a:ext uri="{FF2B5EF4-FFF2-40B4-BE49-F238E27FC236}">
                  <a16:creationId xmlns:a16="http://schemas.microsoft.com/office/drawing/2014/main" id="{5CB7D8E7-D464-49E2-A3C3-8204362DC552}"/>
                </a:ext>
              </a:extLst>
            </p:cNvPr>
            <p:cNvSpPr/>
            <p:nvPr/>
          </p:nvSpPr>
          <p:spPr>
            <a:xfrm>
              <a:off x="2552700" y="3181350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2" name="Prostokąt 11">
              <a:extLst>
                <a:ext uri="{FF2B5EF4-FFF2-40B4-BE49-F238E27FC236}">
                  <a16:creationId xmlns:a16="http://schemas.microsoft.com/office/drawing/2014/main" id="{2459BEEC-B33F-4E1C-8B5D-8BC6080DB991}"/>
                </a:ext>
              </a:extLst>
            </p:cNvPr>
            <p:cNvSpPr/>
            <p:nvPr/>
          </p:nvSpPr>
          <p:spPr>
            <a:xfrm>
              <a:off x="2797437" y="3181350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3" name="Prostokąt 12">
              <a:extLst>
                <a:ext uri="{FF2B5EF4-FFF2-40B4-BE49-F238E27FC236}">
                  <a16:creationId xmlns:a16="http://schemas.microsoft.com/office/drawing/2014/main" id="{BD7D8275-12D0-4B09-9981-22145CB324CF}"/>
                </a:ext>
              </a:extLst>
            </p:cNvPr>
            <p:cNvSpPr/>
            <p:nvPr/>
          </p:nvSpPr>
          <p:spPr>
            <a:xfrm>
              <a:off x="3042174" y="3181350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4" name="Prostokąt 13">
              <a:extLst>
                <a:ext uri="{FF2B5EF4-FFF2-40B4-BE49-F238E27FC236}">
                  <a16:creationId xmlns:a16="http://schemas.microsoft.com/office/drawing/2014/main" id="{064DD408-CC7F-468D-8136-394A9FF53DCD}"/>
                </a:ext>
              </a:extLst>
            </p:cNvPr>
            <p:cNvSpPr/>
            <p:nvPr/>
          </p:nvSpPr>
          <p:spPr>
            <a:xfrm>
              <a:off x="3305175" y="3181350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15" name="Nawias klamrowy otwierający 14">
              <a:extLst>
                <a:ext uri="{FF2B5EF4-FFF2-40B4-BE49-F238E27FC236}">
                  <a16:creationId xmlns:a16="http://schemas.microsoft.com/office/drawing/2014/main" id="{48AEBD32-8EA8-4A48-AAC7-26F2047060EE}"/>
                </a:ext>
              </a:extLst>
            </p:cNvPr>
            <p:cNvSpPr/>
            <p:nvPr/>
          </p:nvSpPr>
          <p:spPr>
            <a:xfrm rot="16200000">
              <a:off x="2722957" y="4632527"/>
              <a:ext cx="369332" cy="2300819"/>
            </a:xfrm>
            <a:prstGeom prst="leftBrace">
              <a:avLst>
                <a:gd name="adj1" fmla="val 46147"/>
                <a:gd name="adj2" fmla="val 48741"/>
              </a:avLst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l-PL">
                <a:ln w="762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6" name="Nawias klamrowy otwierający 15">
              <a:extLst>
                <a:ext uri="{FF2B5EF4-FFF2-40B4-BE49-F238E27FC236}">
                  <a16:creationId xmlns:a16="http://schemas.microsoft.com/office/drawing/2014/main" id="{B7BA3126-EC1F-4B76-90EE-9D748C4C22BE}"/>
                </a:ext>
              </a:extLst>
            </p:cNvPr>
            <p:cNvSpPr/>
            <p:nvPr/>
          </p:nvSpPr>
          <p:spPr>
            <a:xfrm>
              <a:off x="1251863" y="3226347"/>
              <a:ext cx="348337" cy="2264022"/>
            </a:xfrm>
            <a:prstGeom prst="leftBrace">
              <a:avLst>
                <a:gd name="adj1" fmla="val 46147"/>
                <a:gd name="adj2" fmla="val 48741"/>
              </a:avLst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l-PL">
                <a:ln w="76200">
                  <a:solidFill>
                    <a:schemeClr val="tx1"/>
                  </a:solidFill>
                </a:ln>
              </a:endParaRPr>
            </a:p>
          </p:txBody>
        </p:sp>
        <p:sp>
          <p:nvSpPr>
            <p:cNvPr id="17" name="Prostokąt 16">
              <a:extLst>
                <a:ext uri="{FF2B5EF4-FFF2-40B4-BE49-F238E27FC236}">
                  <a16:creationId xmlns:a16="http://schemas.microsoft.com/office/drawing/2014/main" id="{771A3E18-6D9A-49F2-947A-4640DB139F51}"/>
                </a:ext>
              </a:extLst>
            </p:cNvPr>
            <p:cNvSpPr/>
            <p:nvPr/>
          </p:nvSpPr>
          <p:spPr>
            <a:xfrm>
              <a:off x="2419404" y="6153705"/>
              <a:ext cx="9209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b="1" dirty="0"/>
                <a:t>M zdjęć</a:t>
              </a:r>
            </a:p>
          </p:txBody>
        </p:sp>
        <p:sp>
          <p:nvSpPr>
            <p:cNvPr id="18" name="Prostokąt 17">
              <a:extLst>
                <a:ext uri="{FF2B5EF4-FFF2-40B4-BE49-F238E27FC236}">
                  <a16:creationId xmlns:a16="http://schemas.microsoft.com/office/drawing/2014/main" id="{25CCBD52-9455-45BE-9B27-1D8B237A91C6}"/>
                </a:ext>
              </a:extLst>
            </p:cNvPr>
            <p:cNvSpPr/>
            <p:nvPr/>
          </p:nvSpPr>
          <p:spPr>
            <a:xfrm rot="16200000">
              <a:off x="251633" y="4084191"/>
              <a:ext cx="12166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l-PL" b="1" dirty="0"/>
                <a:t>Wektor N</a:t>
              </a:r>
              <a:r>
                <a:rPr lang="pl-PL" b="1" baseline="30000" dirty="0"/>
                <a:t>2</a:t>
              </a:r>
            </a:p>
          </p:txBody>
        </p:sp>
        <p:sp>
          <p:nvSpPr>
            <p:cNvPr id="19" name="Prostokąt 18">
              <a:extLst>
                <a:ext uri="{FF2B5EF4-FFF2-40B4-BE49-F238E27FC236}">
                  <a16:creationId xmlns:a16="http://schemas.microsoft.com/office/drawing/2014/main" id="{657FD7F3-DBE3-4E75-B945-839BDDBE2B14}"/>
                </a:ext>
              </a:extLst>
            </p:cNvPr>
            <p:cNvSpPr/>
            <p:nvPr/>
          </p:nvSpPr>
          <p:spPr>
            <a:xfrm>
              <a:off x="3544082" y="3181350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0" name="Prostokąt 19">
              <a:extLst>
                <a:ext uri="{FF2B5EF4-FFF2-40B4-BE49-F238E27FC236}">
                  <a16:creationId xmlns:a16="http://schemas.microsoft.com/office/drawing/2014/main" id="{1FC15B06-F402-4986-878B-39A3F2A0AC32}"/>
                </a:ext>
              </a:extLst>
            </p:cNvPr>
            <p:cNvSpPr/>
            <p:nvPr/>
          </p:nvSpPr>
          <p:spPr>
            <a:xfrm>
              <a:off x="3782989" y="3177258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</p:grpSp>
      <p:sp>
        <p:nvSpPr>
          <p:cNvPr id="21" name="Strzałka: pagon 20">
            <a:extLst>
              <a:ext uri="{FF2B5EF4-FFF2-40B4-BE49-F238E27FC236}">
                <a16:creationId xmlns:a16="http://schemas.microsoft.com/office/drawing/2014/main" id="{13D1AE02-3D40-4289-89A2-D0978D7813C3}"/>
              </a:ext>
            </a:extLst>
          </p:cNvPr>
          <p:cNvSpPr/>
          <p:nvPr/>
        </p:nvSpPr>
        <p:spPr>
          <a:xfrm>
            <a:off x="6079660" y="2969246"/>
            <a:ext cx="390525" cy="2391120"/>
          </a:xfrm>
          <a:prstGeom prst="chevron">
            <a:avLst>
              <a:gd name="adj" fmla="val 794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solidFill>
                <a:schemeClr val="tx1"/>
              </a:solidFill>
            </a:endParaRPr>
          </a:p>
        </p:txBody>
      </p:sp>
      <p:sp>
        <p:nvSpPr>
          <p:cNvPr id="22" name="Prostokąt 21">
            <a:extLst>
              <a:ext uri="{FF2B5EF4-FFF2-40B4-BE49-F238E27FC236}">
                <a16:creationId xmlns:a16="http://schemas.microsoft.com/office/drawing/2014/main" id="{A67F3977-ED77-46FC-8B4D-4DE96F7CE7D3}"/>
              </a:ext>
            </a:extLst>
          </p:cNvPr>
          <p:cNvSpPr/>
          <p:nvPr/>
        </p:nvSpPr>
        <p:spPr>
          <a:xfrm>
            <a:off x="1853442" y="2105112"/>
            <a:ext cx="84907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Wyliczenie średniej arytmetycznej dla wszystkich pikseli na danej pozycji.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Prostokąt 22">
                <a:extLst>
                  <a:ext uri="{FF2B5EF4-FFF2-40B4-BE49-F238E27FC236}">
                    <a16:creationId xmlns:a16="http://schemas.microsoft.com/office/drawing/2014/main" id="{67695ABB-D6BC-47A2-9BCF-BA75A449EE4B}"/>
                  </a:ext>
                </a:extLst>
              </p:cNvPr>
              <p:cNvSpPr/>
              <p:nvPr/>
            </p:nvSpPr>
            <p:spPr>
              <a:xfrm>
                <a:off x="8087901" y="5603293"/>
                <a:ext cx="569387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l-GR" sz="2800" b="1" i="0">
                          <a:latin typeface="Cambria Math" panose="02040503050406030204" pitchFamily="18" charset="0"/>
                        </a:rPr>
                        <m:t>𝚿</m:t>
                      </m:r>
                    </m:oMath>
                  </m:oMathPara>
                </a14:m>
                <a:endParaRPr lang="pl-PL" b="1" dirty="0"/>
              </a:p>
            </p:txBody>
          </p:sp>
        </mc:Choice>
        <mc:Fallback xmlns="">
          <p:sp>
            <p:nvSpPr>
              <p:cNvPr id="23" name="Prostokąt 22">
                <a:extLst>
                  <a:ext uri="{FF2B5EF4-FFF2-40B4-BE49-F238E27FC236}">
                    <a16:creationId xmlns:a16="http://schemas.microsoft.com/office/drawing/2014/main" id="{67695ABB-D6BC-47A2-9BCF-BA75A449EE4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87901" y="5603293"/>
                <a:ext cx="569387" cy="52322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161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0988ECF-25E7-4767-BF00-41C15D386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Twarze własne - Obliczenia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9C3D5E5A-9768-47AD-8B04-15A3A2AC1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7</a:t>
            </a:fld>
            <a:endParaRPr lang="pl-PL" dirty="0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A0DE3884-73B8-4926-B1C4-0C8F740B9588}"/>
              </a:ext>
            </a:extLst>
          </p:cNvPr>
          <p:cNvSpPr txBox="1"/>
          <p:nvPr/>
        </p:nvSpPr>
        <p:spPr>
          <a:xfrm rot="20800116">
            <a:off x="154021" y="1711427"/>
            <a:ext cx="1781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Mniejsza wymiarowość?</a:t>
            </a:r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D0C6E1C2-B675-4678-8151-9F3E03F86374}"/>
              </a:ext>
            </a:extLst>
          </p:cNvPr>
          <p:cNvSpPr txBox="1"/>
          <p:nvPr/>
        </p:nvSpPr>
        <p:spPr>
          <a:xfrm>
            <a:off x="803106" y="2181737"/>
            <a:ext cx="954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600" b="1" dirty="0">
                <a:solidFill>
                  <a:schemeClr val="accent6"/>
                </a:solidFill>
              </a:rPr>
              <a:t>PCA</a:t>
            </a:r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60687F96-4F6F-418E-B3F2-99B65ADA0FF9}"/>
              </a:ext>
            </a:extLst>
          </p:cNvPr>
          <p:cNvSpPr txBox="1"/>
          <p:nvPr/>
        </p:nvSpPr>
        <p:spPr>
          <a:xfrm>
            <a:off x="8038494" y="2142981"/>
            <a:ext cx="2571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b="1" dirty="0"/>
              <a:t>Macierz kowariancji</a:t>
            </a:r>
          </a:p>
        </p:txBody>
      </p:sp>
      <p:sp>
        <p:nvSpPr>
          <p:cNvPr id="48" name="pole tekstowe 47">
            <a:extLst>
              <a:ext uri="{FF2B5EF4-FFF2-40B4-BE49-F238E27FC236}">
                <a16:creationId xmlns:a16="http://schemas.microsoft.com/office/drawing/2014/main" id="{299FC507-9067-4E56-9A26-3FA95BACDF77}"/>
              </a:ext>
            </a:extLst>
          </p:cNvPr>
          <p:cNvSpPr txBox="1"/>
          <p:nvPr/>
        </p:nvSpPr>
        <p:spPr>
          <a:xfrm>
            <a:off x="7187554" y="3966078"/>
            <a:ext cx="36585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000" dirty="0"/>
              <a:t>N</a:t>
            </a:r>
            <a:r>
              <a:rPr lang="pl-PL" sz="2000" baseline="30000" dirty="0"/>
              <a:t>2</a:t>
            </a:r>
            <a:r>
              <a:rPr lang="pl-PL" sz="2000" dirty="0"/>
              <a:t>xN</a:t>
            </a:r>
            <a:r>
              <a:rPr lang="pl-PL" sz="2000" baseline="30000" dirty="0"/>
              <a:t>2</a:t>
            </a:r>
            <a:r>
              <a:rPr lang="pl-PL" dirty="0"/>
              <a:t> – </a:t>
            </a:r>
            <a:r>
              <a:rPr lang="pl-PL" dirty="0">
                <a:solidFill>
                  <a:srgbClr val="FF0000"/>
                </a:solidFill>
              </a:rPr>
              <a:t>duża macierz, niepraktyczna</a:t>
            </a:r>
            <a:endParaRPr lang="pl-PL" baseline="30000" dirty="0">
              <a:solidFill>
                <a:srgbClr val="FF0000"/>
              </a:solidFill>
            </a:endParaRPr>
          </a:p>
        </p:txBody>
      </p:sp>
      <p:pic>
        <p:nvPicPr>
          <p:cNvPr id="50" name="Obraz 49">
            <a:extLst>
              <a:ext uri="{FF2B5EF4-FFF2-40B4-BE49-F238E27FC236}">
                <a16:creationId xmlns:a16="http://schemas.microsoft.com/office/drawing/2014/main" id="{A37DECDA-309B-4572-B8A4-73DD6FF2A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4055" y="4940871"/>
            <a:ext cx="3629025" cy="752475"/>
          </a:xfrm>
          <a:prstGeom prst="rect">
            <a:avLst/>
          </a:prstGeom>
        </p:spPr>
      </p:pic>
      <p:pic>
        <p:nvPicPr>
          <p:cNvPr id="51" name="Obraz 50">
            <a:extLst>
              <a:ext uri="{FF2B5EF4-FFF2-40B4-BE49-F238E27FC236}">
                <a16:creationId xmlns:a16="http://schemas.microsoft.com/office/drawing/2014/main" id="{123768BC-AADA-4938-B549-8A381CCF66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6549" y="4313430"/>
            <a:ext cx="1609725" cy="466725"/>
          </a:xfrm>
          <a:prstGeom prst="rect">
            <a:avLst/>
          </a:prstGeom>
        </p:spPr>
      </p:pic>
      <p:sp>
        <p:nvSpPr>
          <p:cNvPr id="57" name="pole tekstowe 56">
            <a:extLst>
              <a:ext uri="{FF2B5EF4-FFF2-40B4-BE49-F238E27FC236}">
                <a16:creationId xmlns:a16="http://schemas.microsoft.com/office/drawing/2014/main" id="{C1AC79B0-C327-4978-B68C-90EF9379B3C9}"/>
              </a:ext>
            </a:extLst>
          </p:cNvPr>
          <p:cNvSpPr txBox="1"/>
          <p:nvPr/>
        </p:nvSpPr>
        <p:spPr>
          <a:xfrm>
            <a:off x="9889600" y="2900861"/>
            <a:ext cx="1609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Macierz N</a:t>
            </a:r>
            <a:r>
              <a:rPr lang="pl-PL" baseline="30000" dirty="0"/>
              <a:t>2</a:t>
            </a:r>
            <a:r>
              <a:rPr lang="pl-PL" dirty="0"/>
              <a:t>xN</a:t>
            </a:r>
            <a:r>
              <a:rPr lang="pl-PL" baseline="30000" dirty="0"/>
              <a:t>2</a:t>
            </a:r>
            <a:endParaRPr lang="pl-PL" dirty="0"/>
          </a:p>
        </p:txBody>
      </p:sp>
      <p:sp>
        <p:nvSpPr>
          <p:cNvPr id="58" name="Prostokąt 57">
            <a:extLst>
              <a:ext uri="{FF2B5EF4-FFF2-40B4-BE49-F238E27FC236}">
                <a16:creationId xmlns:a16="http://schemas.microsoft.com/office/drawing/2014/main" id="{2D65F06A-F697-454C-AF5D-50B3AEC6204E}"/>
              </a:ext>
            </a:extLst>
          </p:cNvPr>
          <p:cNvSpPr/>
          <p:nvPr/>
        </p:nvSpPr>
        <p:spPr>
          <a:xfrm>
            <a:off x="9917888" y="3429518"/>
            <a:ext cx="1507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/>
              <a:t>Macierz N</a:t>
            </a:r>
            <a:r>
              <a:rPr lang="pl-PL" baseline="30000" dirty="0"/>
              <a:t>2</a:t>
            </a:r>
            <a:r>
              <a:rPr lang="pl-PL" dirty="0"/>
              <a:t>xM</a:t>
            </a:r>
          </a:p>
        </p:txBody>
      </p:sp>
      <p:grpSp>
        <p:nvGrpSpPr>
          <p:cNvPr id="60" name="Grupa 59">
            <a:extLst>
              <a:ext uri="{FF2B5EF4-FFF2-40B4-BE49-F238E27FC236}">
                <a16:creationId xmlns:a16="http://schemas.microsoft.com/office/drawing/2014/main" id="{4B2DBB22-62CC-4CDA-8B1E-139D8FD1BB47}"/>
              </a:ext>
            </a:extLst>
          </p:cNvPr>
          <p:cNvGrpSpPr/>
          <p:nvPr/>
        </p:nvGrpSpPr>
        <p:grpSpPr>
          <a:xfrm>
            <a:off x="7184482" y="2815934"/>
            <a:ext cx="2271230" cy="1076325"/>
            <a:chOff x="6980950" y="2815934"/>
            <a:chExt cx="2271230" cy="1076325"/>
          </a:xfrm>
        </p:grpSpPr>
        <p:pic>
          <p:nvPicPr>
            <p:cNvPr id="47" name="Obraz 46">
              <a:extLst>
                <a:ext uri="{FF2B5EF4-FFF2-40B4-BE49-F238E27FC236}">
                  <a16:creationId xmlns:a16="http://schemas.microsoft.com/office/drawing/2014/main" id="{7CDF3B71-891E-49AF-B7D5-E86FD56C73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41741"/>
            <a:stretch/>
          </p:blipFill>
          <p:spPr>
            <a:xfrm>
              <a:off x="7049181" y="2815934"/>
              <a:ext cx="2202999" cy="1076325"/>
            </a:xfrm>
            <a:prstGeom prst="rect">
              <a:avLst/>
            </a:prstGeom>
          </p:spPr>
        </p:pic>
        <p:sp>
          <p:nvSpPr>
            <p:cNvPr id="59" name="Prostokąt 58">
              <a:extLst>
                <a:ext uri="{FF2B5EF4-FFF2-40B4-BE49-F238E27FC236}">
                  <a16:creationId xmlns:a16="http://schemas.microsoft.com/office/drawing/2014/main" id="{73C801E1-93F4-49FF-A535-0970A8E93365}"/>
                </a:ext>
              </a:extLst>
            </p:cNvPr>
            <p:cNvSpPr/>
            <p:nvPr/>
          </p:nvSpPr>
          <p:spPr>
            <a:xfrm>
              <a:off x="6980950" y="3444382"/>
              <a:ext cx="67306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r>
                <a:rPr lang="pl-PL" dirty="0"/>
                <a:t>gdzie</a:t>
              </a:r>
            </a:p>
          </p:txBody>
        </p:sp>
      </p:grpSp>
      <p:sp>
        <p:nvSpPr>
          <p:cNvPr id="61" name="Prostokąt 60">
            <a:extLst>
              <a:ext uri="{FF2B5EF4-FFF2-40B4-BE49-F238E27FC236}">
                <a16:creationId xmlns:a16="http://schemas.microsoft.com/office/drawing/2014/main" id="{11A6207B-F816-4537-98F8-3BF779DEEBFB}"/>
              </a:ext>
            </a:extLst>
          </p:cNvPr>
          <p:cNvSpPr/>
          <p:nvPr/>
        </p:nvSpPr>
        <p:spPr>
          <a:xfrm>
            <a:off x="9671997" y="5354838"/>
            <a:ext cx="570605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pl-PL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gdzie</a:t>
            </a:r>
            <a:endParaRPr lang="pl-PL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6" name="Grupa 65">
            <a:extLst>
              <a:ext uri="{FF2B5EF4-FFF2-40B4-BE49-F238E27FC236}">
                <a16:creationId xmlns:a16="http://schemas.microsoft.com/office/drawing/2014/main" id="{B13EB27E-51CA-4578-B192-2E0765AEB896}"/>
              </a:ext>
            </a:extLst>
          </p:cNvPr>
          <p:cNvGrpSpPr/>
          <p:nvPr/>
        </p:nvGrpSpPr>
        <p:grpSpPr>
          <a:xfrm>
            <a:off x="7384055" y="4361632"/>
            <a:ext cx="1940314" cy="400050"/>
            <a:chOff x="7425801" y="4381573"/>
            <a:chExt cx="1940314" cy="400050"/>
          </a:xfrm>
        </p:grpSpPr>
        <p:pic>
          <p:nvPicPr>
            <p:cNvPr id="49" name="Obraz 48">
              <a:extLst>
                <a:ext uri="{FF2B5EF4-FFF2-40B4-BE49-F238E27FC236}">
                  <a16:creationId xmlns:a16="http://schemas.microsoft.com/office/drawing/2014/main" id="{D9DF2807-B096-4BCB-A836-553ABD03A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25801" y="4381573"/>
              <a:ext cx="1724025" cy="400050"/>
            </a:xfrm>
            <a:prstGeom prst="rect">
              <a:avLst/>
            </a:prstGeom>
          </p:spPr>
        </p:pic>
        <p:sp>
          <p:nvSpPr>
            <p:cNvPr id="62" name="Prostokąt 61">
              <a:extLst>
                <a:ext uri="{FF2B5EF4-FFF2-40B4-BE49-F238E27FC236}">
                  <a16:creationId xmlns:a16="http://schemas.microsoft.com/office/drawing/2014/main" id="{EB409998-B4CE-4C12-B5AB-4A35AF227E2C}"/>
                </a:ext>
              </a:extLst>
            </p:cNvPr>
            <p:cNvSpPr/>
            <p:nvPr/>
          </p:nvSpPr>
          <p:spPr>
            <a:xfrm>
              <a:off x="7910267" y="4395798"/>
              <a:ext cx="1455848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r>
                <a:rPr lang="pl-PL" sz="1600" dirty="0"/>
                <a:t>(Macierz </a:t>
              </a:r>
              <a:r>
                <a:rPr lang="pl-PL" sz="1600" dirty="0" err="1"/>
                <a:t>MxM</a:t>
              </a:r>
              <a:r>
                <a:rPr lang="pl-PL" sz="1600" dirty="0"/>
                <a:t>)</a:t>
              </a:r>
            </a:p>
          </p:txBody>
        </p:sp>
      </p:grpSp>
      <p:grpSp>
        <p:nvGrpSpPr>
          <p:cNvPr id="65" name="Grupa 64">
            <a:extLst>
              <a:ext uri="{FF2B5EF4-FFF2-40B4-BE49-F238E27FC236}">
                <a16:creationId xmlns:a16="http://schemas.microsoft.com/office/drawing/2014/main" id="{9536844E-B39F-4366-80B6-83382B8F6B5C}"/>
              </a:ext>
            </a:extLst>
          </p:cNvPr>
          <p:cNvGrpSpPr/>
          <p:nvPr/>
        </p:nvGrpSpPr>
        <p:grpSpPr>
          <a:xfrm>
            <a:off x="5220397" y="3270193"/>
            <a:ext cx="1378994" cy="2692491"/>
            <a:chOff x="4503082" y="3429000"/>
            <a:chExt cx="1378994" cy="2692491"/>
          </a:xfrm>
        </p:grpSpPr>
        <p:sp>
          <p:nvSpPr>
            <p:cNvPr id="40" name="Prostokąt 39">
              <a:extLst>
                <a:ext uri="{FF2B5EF4-FFF2-40B4-BE49-F238E27FC236}">
                  <a16:creationId xmlns:a16="http://schemas.microsoft.com/office/drawing/2014/main" id="{FC50A5FD-2ADD-44DC-B251-A3BD1958E8A4}"/>
                </a:ext>
              </a:extLst>
            </p:cNvPr>
            <p:cNvSpPr/>
            <p:nvPr/>
          </p:nvSpPr>
          <p:spPr>
            <a:xfrm>
              <a:off x="5076301" y="3429000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pl-PL" dirty="0">
                  <a:solidFill>
                    <a:schemeClr val="tx1"/>
                  </a:solidFill>
                </a:rPr>
                <a:t>Zdjęcie</a:t>
              </a:r>
            </a:p>
          </p:txBody>
        </p:sp>
        <p:sp>
          <p:nvSpPr>
            <p:cNvPr id="41" name="Prostokąt 40">
              <a:extLst>
                <a:ext uri="{FF2B5EF4-FFF2-40B4-BE49-F238E27FC236}">
                  <a16:creationId xmlns:a16="http://schemas.microsoft.com/office/drawing/2014/main" id="{803A5B6C-1438-45DF-8BA3-A9C0409C1013}"/>
                </a:ext>
              </a:extLst>
            </p:cNvPr>
            <p:cNvSpPr/>
            <p:nvPr/>
          </p:nvSpPr>
          <p:spPr>
            <a:xfrm>
              <a:off x="4546881" y="3429000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pl-PL" dirty="0">
                  <a:solidFill>
                    <a:srgbClr val="0070C0"/>
                  </a:solidFill>
                </a:rPr>
                <a:t>Phi</a:t>
              </a:r>
            </a:p>
          </p:txBody>
        </p:sp>
        <p:sp>
          <p:nvSpPr>
            <p:cNvPr id="42" name="Prostokąt 41">
              <a:extLst>
                <a:ext uri="{FF2B5EF4-FFF2-40B4-BE49-F238E27FC236}">
                  <a16:creationId xmlns:a16="http://schemas.microsoft.com/office/drawing/2014/main" id="{B31E5360-FC4B-430A-8A64-215D4FFD6966}"/>
                </a:ext>
              </a:extLst>
            </p:cNvPr>
            <p:cNvSpPr/>
            <p:nvPr/>
          </p:nvSpPr>
          <p:spPr>
            <a:xfrm flipV="1">
              <a:off x="4822534" y="4482187"/>
              <a:ext cx="200025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3" name="Prostokąt 42">
              <a:extLst>
                <a:ext uri="{FF2B5EF4-FFF2-40B4-BE49-F238E27FC236}">
                  <a16:creationId xmlns:a16="http://schemas.microsoft.com/office/drawing/2014/main" id="{0FCF4974-985E-46FD-A7FF-46F4DF03186B}"/>
                </a:ext>
              </a:extLst>
            </p:cNvPr>
            <p:cNvSpPr/>
            <p:nvPr/>
          </p:nvSpPr>
          <p:spPr>
            <a:xfrm flipV="1">
              <a:off x="4820479" y="4602908"/>
              <a:ext cx="200025" cy="45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4" name="Prostokąt 43">
              <a:extLst>
                <a:ext uri="{FF2B5EF4-FFF2-40B4-BE49-F238E27FC236}">
                  <a16:creationId xmlns:a16="http://schemas.microsoft.com/office/drawing/2014/main" id="{4AD94679-1C80-4144-99BF-D27A3974178F}"/>
                </a:ext>
              </a:extLst>
            </p:cNvPr>
            <p:cNvSpPr/>
            <p:nvPr/>
          </p:nvSpPr>
          <p:spPr>
            <a:xfrm>
              <a:off x="5357190" y="4568335"/>
              <a:ext cx="203434" cy="6276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5" name="Prostokąt 44">
              <a:extLst>
                <a:ext uri="{FF2B5EF4-FFF2-40B4-BE49-F238E27FC236}">
                  <a16:creationId xmlns:a16="http://schemas.microsoft.com/office/drawing/2014/main" id="{F68B9841-B937-4D4F-AD94-7987B2BBA08D}"/>
                </a:ext>
              </a:extLst>
            </p:cNvPr>
            <p:cNvSpPr/>
            <p:nvPr/>
          </p:nvSpPr>
          <p:spPr>
            <a:xfrm>
              <a:off x="5623206" y="3450001"/>
              <a:ext cx="200025" cy="2362200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6" name="pole tekstowe 45">
              <a:extLst>
                <a:ext uri="{FF2B5EF4-FFF2-40B4-BE49-F238E27FC236}">
                  <a16:creationId xmlns:a16="http://schemas.microsoft.com/office/drawing/2014/main" id="{C08171C4-F662-488F-80C2-1F22D8A1DB62}"/>
                </a:ext>
              </a:extLst>
            </p:cNvPr>
            <p:cNvSpPr txBox="1"/>
            <p:nvPr/>
          </p:nvSpPr>
          <p:spPr>
            <a:xfrm rot="16200000">
              <a:off x="5047777" y="4461824"/>
              <a:ext cx="13300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1600" dirty="0">
                  <a:solidFill>
                    <a:srgbClr val="FF0000"/>
                  </a:solidFill>
                </a:rPr>
                <a:t>Twarz średnia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4" name="pole tekstowe 63">
                  <a:extLst>
                    <a:ext uri="{FF2B5EF4-FFF2-40B4-BE49-F238E27FC236}">
                      <a16:creationId xmlns:a16="http://schemas.microsoft.com/office/drawing/2014/main" id="{918C7E2E-C2E0-42F6-A6F9-5829BEECEA06}"/>
                    </a:ext>
                  </a:extLst>
                </p:cNvPr>
                <p:cNvSpPr txBox="1"/>
                <p:nvPr/>
              </p:nvSpPr>
              <p:spPr>
                <a:xfrm>
                  <a:off x="4503082" y="5813714"/>
                  <a:ext cx="1367361" cy="307777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l-GR" sz="2000" b="1" i="0" smtClean="0">
                            <a:latin typeface="Cambria Math" panose="02040503050406030204" pitchFamily="18" charset="0"/>
                          </a:rPr>
                          <m:t>𝚽</m:t>
                        </m:r>
                        <m:r>
                          <a:rPr lang="pl-PL" sz="2000" b="1" i="0" smtClean="0"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m:rPr>
                            <m:sty m:val="p"/>
                          </m:rPr>
                          <a:rPr lang="el-GR" sz="2000" b="1" i="1" smtClean="0">
                            <a:latin typeface="Cambria Math" panose="02040503050406030204" pitchFamily="18" charset="0"/>
                          </a:rPr>
                          <m:t>Γ</m:t>
                        </m:r>
                        <m:r>
                          <a:rPr lang="pl-PL" sz="2000" b="1" i="1" smtClean="0">
                            <a:latin typeface="Cambria Math" panose="02040503050406030204" pitchFamily="18" charset="0"/>
                          </a:rPr>
                          <m:t> −</m:t>
                        </m:r>
                        <m:r>
                          <m:rPr>
                            <m:sty m:val="p"/>
                          </m:rPr>
                          <a:rPr lang="el-GR" sz="2000" b="1" i="1" smtClean="0">
                            <a:latin typeface="Cambria Math" panose="02040503050406030204" pitchFamily="18" charset="0"/>
                          </a:rPr>
                          <m:t>Ψ</m:t>
                        </m:r>
                      </m:oMath>
                    </m:oMathPara>
                  </a14:m>
                  <a:endParaRPr lang="pl-PL" b="1" dirty="0"/>
                </a:p>
              </p:txBody>
            </p:sp>
          </mc:Choice>
          <mc:Fallback xmlns="">
            <p:sp>
              <p:nvSpPr>
                <p:cNvPr id="64" name="pole tekstowe 63">
                  <a:extLst>
                    <a:ext uri="{FF2B5EF4-FFF2-40B4-BE49-F238E27FC236}">
                      <a16:creationId xmlns:a16="http://schemas.microsoft.com/office/drawing/2014/main" id="{918C7E2E-C2E0-42F6-A6F9-5829BEECEA0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03082" y="5813714"/>
                  <a:ext cx="1367361" cy="307777"/>
                </a:xfrm>
                <a:prstGeom prst="rect">
                  <a:avLst/>
                </a:prstGeom>
                <a:blipFill>
                  <a:blip r:embed="rId7"/>
                  <a:stretch>
                    <a:fillRect l="-3556" r="-4000" b="-6000"/>
                  </a:stretch>
                </a:blipFill>
              </p:spPr>
              <p:txBody>
                <a:bodyPr/>
                <a:lstStyle/>
                <a:p>
                  <a:r>
                    <a:rPr lang="pl-PL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" name="Group 2"/>
          <p:cNvGrpSpPr/>
          <p:nvPr/>
        </p:nvGrpSpPr>
        <p:grpSpPr>
          <a:xfrm>
            <a:off x="562421" y="2775680"/>
            <a:ext cx="4218629" cy="3763232"/>
            <a:chOff x="562421" y="2775680"/>
            <a:chExt cx="4218629" cy="3763232"/>
          </a:xfrm>
        </p:grpSpPr>
        <p:grpSp>
          <p:nvGrpSpPr>
            <p:cNvPr id="23" name="Grupa 22">
              <a:extLst>
                <a:ext uri="{FF2B5EF4-FFF2-40B4-BE49-F238E27FC236}">
                  <a16:creationId xmlns:a16="http://schemas.microsoft.com/office/drawing/2014/main" id="{88A6A14E-7664-4D00-B1C0-DBD3A6C6A539}"/>
                </a:ext>
              </a:extLst>
            </p:cNvPr>
            <p:cNvGrpSpPr/>
            <p:nvPr/>
          </p:nvGrpSpPr>
          <p:grpSpPr>
            <a:xfrm>
              <a:off x="562421" y="2775680"/>
              <a:ext cx="4218629" cy="3763232"/>
              <a:chOff x="632912" y="2786862"/>
              <a:chExt cx="3209234" cy="3763232"/>
            </a:xfrm>
            <a:solidFill>
              <a:schemeClr val="bg1"/>
            </a:solidFill>
          </p:grpSpPr>
          <p:sp>
            <p:nvSpPr>
              <p:cNvPr id="20" name="Prostokąt 19">
                <a:extLst>
                  <a:ext uri="{FF2B5EF4-FFF2-40B4-BE49-F238E27FC236}">
                    <a16:creationId xmlns:a16="http://schemas.microsoft.com/office/drawing/2014/main" id="{0CD761A4-3BF5-41F8-873B-AD0D6D062B81}"/>
                  </a:ext>
                </a:extLst>
              </p:cNvPr>
              <p:cNvSpPr/>
              <p:nvPr/>
            </p:nvSpPr>
            <p:spPr>
              <a:xfrm>
                <a:off x="632912" y="2786862"/>
                <a:ext cx="3209234" cy="3763232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 dirty="0"/>
              </a:p>
            </p:txBody>
          </p:sp>
          <p:sp>
            <p:nvSpPr>
              <p:cNvPr id="21" name="pole tekstowe 20">
                <a:extLst>
                  <a:ext uri="{FF2B5EF4-FFF2-40B4-BE49-F238E27FC236}">
                    <a16:creationId xmlns:a16="http://schemas.microsoft.com/office/drawing/2014/main" id="{D588EFDD-3B3D-4F17-A07B-0AAE705B26B5}"/>
                  </a:ext>
                </a:extLst>
              </p:cNvPr>
              <p:cNvSpPr txBox="1"/>
              <p:nvPr/>
            </p:nvSpPr>
            <p:spPr>
              <a:xfrm>
                <a:off x="3319018" y="2878433"/>
                <a:ext cx="482236" cy="70788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pl-PL" sz="4000" b="1" dirty="0"/>
                  <a:t>A</a:t>
                </a:r>
                <a:endParaRPr lang="pl-PL" sz="3200" b="1" dirty="0"/>
              </a:p>
            </p:txBody>
          </p:sp>
        </p:grpSp>
        <p:grpSp>
          <p:nvGrpSpPr>
            <p:cNvPr id="38" name="Grupa 37">
              <a:extLst>
                <a:ext uri="{FF2B5EF4-FFF2-40B4-BE49-F238E27FC236}">
                  <a16:creationId xmlns:a16="http://schemas.microsoft.com/office/drawing/2014/main" id="{45F4CDB3-3B3C-4588-8AA7-C011DBBE081E}"/>
                </a:ext>
              </a:extLst>
            </p:cNvPr>
            <p:cNvGrpSpPr/>
            <p:nvPr/>
          </p:nvGrpSpPr>
          <p:grpSpPr>
            <a:xfrm>
              <a:off x="704116" y="3088792"/>
              <a:ext cx="3382757" cy="3345779"/>
              <a:chOff x="675275" y="3177258"/>
              <a:chExt cx="3382757" cy="3345779"/>
            </a:xfrm>
          </p:grpSpPr>
          <p:sp>
            <p:nvSpPr>
              <p:cNvPr id="7" name="Prostokąt 6">
                <a:extLst>
                  <a:ext uri="{FF2B5EF4-FFF2-40B4-BE49-F238E27FC236}">
                    <a16:creationId xmlns:a16="http://schemas.microsoft.com/office/drawing/2014/main" id="{DBEFB2C7-3B04-496E-9589-34494A0BCA0B}"/>
                  </a:ext>
                </a:extLst>
              </p:cNvPr>
              <p:cNvSpPr/>
              <p:nvPr/>
            </p:nvSpPr>
            <p:spPr>
              <a:xfrm>
                <a:off x="1790700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8" name="Prostokąt 7">
                <a:extLst>
                  <a:ext uri="{FF2B5EF4-FFF2-40B4-BE49-F238E27FC236}">
                    <a16:creationId xmlns:a16="http://schemas.microsoft.com/office/drawing/2014/main" id="{DDC5106A-C1F7-4F07-B187-7E1D673264D9}"/>
                  </a:ext>
                </a:extLst>
              </p:cNvPr>
              <p:cNvSpPr/>
              <p:nvPr/>
            </p:nvSpPr>
            <p:spPr>
              <a:xfrm>
                <a:off x="2035437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9" name="Prostokąt 8">
                <a:extLst>
                  <a:ext uri="{FF2B5EF4-FFF2-40B4-BE49-F238E27FC236}">
                    <a16:creationId xmlns:a16="http://schemas.microsoft.com/office/drawing/2014/main" id="{9A04302D-02A7-4C66-8752-067320855E7F}"/>
                  </a:ext>
                </a:extLst>
              </p:cNvPr>
              <p:cNvSpPr/>
              <p:nvPr/>
            </p:nvSpPr>
            <p:spPr>
              <a:xfrm>
                <a:off x="2280174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10" name="Prostokąt 9">
                <a:extLst>
                  <a:ext uri="{FF2B5EF4-FFF2-40B4-BE49-F238E27FC236}">
                    <a16:creationId xmlns:a16="http://schemas.microsoft.com/office/drawing/2014/main" id="{28A52543-C9F1-4BB0-B52B-B3D5A426CF4F}"/>
                  </a:ext>
                </a:extLst>
              </p:cNvPr>
              <p:cNvSpPr/>
              <p:nvPr/>
            </p:nvSpPr>
            <p:spPr>
              <a:xfrm>
                <a:off x="2552700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11" name="Prostokąt 10">
                <a:extLst>
                  <a:ext uri="{FF2B5EF4-FFF2-40B4-BE49-F238E27FC236}">
                    <a16:creationId xmlns:a16="http://schemas.microsoft.com/office/drawing/2014/main" id="{209E7431-E90B-4464-863C-49E15F3E42D5}"/>
                  </a:ext>
                </a:extLst>
              </p:cNvPr>
              <p:cNvSpPr/>
              <p:nvPr/>
            </p:nvSpPr>
            <p:spPr>
              <a:xfrm>
                <a:off x="2797437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12" name="Prostokąt 11">
                <a:extLst>
                  <a:ext uri="{FF2B5EF4-FFF2-40B4-BE49-F238E27FC236}">
                    <a16:creationId xmlns:a16="http://schemas.microsoft.com/office/drawing/2014/main" id="{FB78EF2F-9109-4BA5-BC40-B7D04001A489}"/>
                  </a:ext>
                </a:extLst>
              </p:cNvPr>
              <p:cNvSpPr/>
              <p:nvPr/>
            </p:nvSpPr>
            <p:spPr>
              <a:xfrm>
                <a:off x="3042174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13" name="Prostokąt 12">
                <a:extLst>
                  <a:ext uri="{FF2B5EF4-FFF2-40B4-BE49-F238E27FC236}">
                    <a16:creationId xmlns:a16="http://schemas.microsoft.com/office/drawing/2014/main" id="{3A5C6051-F58A-4046-B563-B05AE55B1863}"/>
                  </a:ext>
                </a:extLst>
              </p:cNvPr>
              <p:cNvSpPr/>
              <p:nvPr/>
            </p:nvSpPr>
            <p:spPr>
              <a:xfrm>
                <a:off x="3305175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16" name="Nawias klamrowy otwierający 15">
                <a:extLst>
                  <a:ext uri="{FF2B5EF4-FFF2-40B4-BE49-F238E27FC236}">
                    <a16:creationId xmlns:a16="http://schemas.microsoft.com/office/drawing/2014/main" id="{22F6E4BB-573E-45D1-98BD-8DD38D5DD2D0}"/>
                  </a:ext>
                </a:extLst>
              </p:cNvPr>
              <p:cNvSpPr/>
              <p:nvPr/>
            </p:nvSpPr>
            <p:spPr>
              <a:xfrm rot="16200000">
                <a:off x="2722957" y="4632527"/>
                <a:ext cx="369332" cy="2300819"/>
              </a:xfrm>
              <a:prstGeom prst="leftBrace">
                <a:avLst>
                  <a:gd name="adj1" fmla="val 46147"/>
                  <a:gd name="adj2" fmla="val 48741"/>
                </a:avLst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pl-PL">
                  <a:ln w="7620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7" name="Nawias klamrowy otwierający 16">
                <a:extLst>
                  <a:ext uri="{FF2B5EF4-FFF2-40B4-BE49-F238E27FC236}">
                    <a16:creationId xmlns:a16="http://schemas.microsoft.com/office/drawing/2014/main" id="{C0E56787-65E4-4697-A425-2830431224D0}"/>
                  </a:ext>
                </a:extLst>
              </p:cNvPr>
              <p:cNvSpPr/>
              <p:nvPr/>
            </p:nvSpPr>
            <p:spPr>
              <a:xfrm>
                <a:off x="1251863" y="3226347"/>
                <a:ext cx="348337" cy="2264022"/>
              </a:xfrm>
              <a:prstGeom prst="leftBrace">
                <a:avLst>
                  <a:gd name="adj1" fmla="val 46147"/>
                  <a:gd name="adj2" fmla="val 48741"/>
                </a:avLst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pl-PL">
                  <a:ln w="76200"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18" name="Prostokąt 17">
                <a:extLst>
                  <a:ext uri="{FF2B5EF4-FFF2-40B4-BE49-F238E27FC236}">
                    <a16:creationId xmlns:a16="http://schemas.microsoft.com/office/drawing/2014/main" id="{7306D236-7BD7-460A-9028-1D689AFB1D59}"/>
                  </a:ext>
                </a:extLst>
              </p:cNvPr>
              <p:cNvSpPr/>
              <p:nvPr/>
            </p:nvSpPr>
            <p:spPr>
              <a:xfrm>
                <a:off x="2419404" y="6153705"/>
                <a:ext cx="92095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b="1" dirty="0"/>
                  <a:t>M zdjęć</a:t>
                </a:r>
              </a:p>
            </p:txBody>
          </p:sp>
          <p:sp>
            <p:nvSpPr>
              <p:cNvPr id="19" name="Prostokąt 18">
                <a:extLst>
                  <a:ext uri="{FF2B5EF4-FFF2-40B4-BE49-F238E27FC236}">
                    <a16:creationId xmlns:a16="http://schemas.microsoft.com/office/drawing/2014/main" id="{4C7EFF53-2E1D-49E9-A62F-70B3C3E67D6B}"/>
                  </a:ext>
                </a:extLst>
              </p:cNvPr>
              <p:cNvSpPr/>
              <p:nvPr/>
            </p:nvSpPr>
            <p:spPr>
              <a:xfrm rot="16200000">
                <a:off x="251633" y="4084191"/>
                <a:ext cx="121661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pl-PL" b="1" dirty="0"/>
                  <a:t>Wektor N</a:t>
                </a:r>
                <a:r>
                  <a:rPr lang="pl-PL" b="1" baseline="30000" dirty="0"/>
                  <a:t>2</a:t>
                </a:r>
              </a:p>
            </p:txBody>
          </p:sp>
          <p:sp>
            <p:nvSpPr>
              <p:cNvPr id="36" name="Prostokąt 35">
                <a:extLst>
                  <a:ext uri="{FF2B5EF4-FFF2-40B4-BE49-F238E27FC236}">
                    <a16:creationId xmlns:a16="http://schemas.microsoft.com/office/drawing/2014/main" id="{74818A9B-ADF0-41A6-B3B2-E5B29E375B52}"/>
                  </a:ext>
                </a:extLst>
              </p:cNvPr>
              <p:cNvSpPr/>
              <p:nvPr/>
            </p:nvSpPr>
            <p:spPr>
              <a:xfrm>
                <a:off x="3544082" y="3181350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  <p:sp>
            <p:nvSpPr>
              <p:cNvPr id="37" name="Prostokąt 36">
                <a:extLst>
                  <a:ext uri="{FF2B5EF4-FFF2-40B4-BE49-F238E27FC236}">
                    <a16:creationId xmlns:a16="http://schemas.microsoft.com/office/drawing/2014/main" id="{E306329D-F0EC-42D6-851B-A8BAC8879FA2}"/>
                  </a:ext>
                </a:extLst>
              </p:cNvPr>
              <p:cNvSpPr/>
              <p:nvPr/>
            </p:nvSpPr>
            <p:spPr>
              <a:xfrm>
                <a:off x="3782989" y="3177258"/>
                <a:ext cx="200025" cy="23622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l-PL"/>
              </a:p>
            </p:txBody>
          </p: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8" name="Prostokąt 67">
                  <a:extLst>
                    <a:ext uri="{FF2B5EF4-FFF2-40B4-BE49-F238E27FC236}">
                      <a16:creationId xmlns:a16="http://schemas.microsoft.com/office/drawing/2014/main" id="{EEB785BF-D0EA-4DB3-BED7-FC4B1665782A}"/>
                    </a:ext>
                  </a:extLst>
                </p:cNvPr>
                <p:cNvSpPr/>
                <p:nvPr/>
              </p:nvSpPr>
              <p:spPr>
                <a:xfrm>
                  <a:off x="1725712" y="5189330"/>
                  <a:ext cx="428322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l-GR" sz="1400" b="1">
                          <a:latin typeface="Cambria Math" panose="02040503050406030204" pitchFamily="18" charset="0"/>
                        </a:rPr>
                        <m:t>𝚽</m:t>
                      </m:r>
                    </m:oMath>
                  </a14:m>
                  <a:r>
                    <a:rPr lang="pl-PL" sz="1400" dirty="0"/>
                    <a:t>1</a:t>
                  </a:r>
                </a:p>
              </p:txBody>
            </p:sp>
          </mc:Choice>
          <mc:Fallback xmlns="">
            <p:sp>
              <p:nvSpPr>
                <p:cNvPr id="68" name="Prostokąt 67">
                  <a:extLst>
                    <a:ext uri="{FF2B5EF4-FFF2-40B4-BE49-F238E27FC236}">
                      <a16:creationId xmlns:a16="http://schemas.microsoft.com/office/drawing/2014/main" id="{EEB785BF-D0EA-4DB3-BED7-FC4B1665782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25712" y="5189330"/>
                  <a:ext cx="428322" cy="307777"/>
                </a:xfrm>
                <a:prstGeom prst="rect">
                  <a:avLst/>
                </a:prstGeom>
                <a:blipFill>
                  <a:blip r:embed="rId8"/>
                  <a:stretch>
                    <a:fillRect t="-1961" r="-4286" b="-19608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9" name="Prostokąt 68">
                  <a:extLst>
                    <a:ext uri="{FF2B5EF4-FFF2-40B4-BE49-F238E27FC236}">
                      <a16:creationId xmlns:a16="http://schemas.microsoft.com/office/drawing/2014/main" id="{591CE921-0ADE-4394-AF6C-61250EEE78CF}"/>
                    </a:ext>
                  </a:extLst>
                </p:cNvPr>
                <p:cNvSpPr/>
                <p:nvPr/>
              </p:nvSpPr>
              <p:spPr>
                <a:xfrm>
                  <a:off x="1985879" y="5200949"/>
                  <a:ext cx="428322" cy="30777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el-GR" sz="1400" b="1">
                          <a:latin typeface="Cambria Math" panose="02040503050406030204" pitchFamily="18" charset="0"/>
                        </a:rPr>
                        <m:t>𝚽</m:t>
                      </m:r>
                    </m:oMath>
                  </a14:m>
                  <a:r>
                    <a:rPr lang="pl-PL" sz="1400" dirty="0"/>
                    <a:t>2</a:t>
                  </a:r>
                </a:p>
              </p:txBody>
            </p:sp>
          </mc:Choice>
          <mc:Fallback xmlns="">
            <p:sp>
              <p:nvSpPr>
                <p:cNvPr id="69" name="Prostokąt 68">
                  <a:extLst>
                    <a:ext uri="{FF2B5EF4-FFF2-40B4-BE49-F238E27FC236}">
                      <a16:creationId xmlns:a16="http://schemas.microsoft.com/office/drawing/2014/main" id="{591CE921-0ADE-4394-AF6C-61250EEE78C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85879" y="5200949"/>
                  <a:ext cx="428322" cy="307777"/>
                </a:xfrm>
                <a:prstGeom prst="rect">
                  <a:avLst/>
                </a:prstGeom>
                <a:blipFill>
                  <a:blip r:embed="rId9"/>
                  <a:stretch>
                    <a:fillRect t="-3922" r="-4286" b="-19608"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380352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22" grpId="0"/>
      <p:bldP spid="48" grpId="0"/>
      <p:bldP spid="57" grpId="0"/>
      <p:bldP spid="58" grpId="0"/>
      <p:bldP spid="6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36EB255-1CCB-47A4-B7D4-DBA96946C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Twarze własne - Wizualizacja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C999BEA-F325-48F3-9FE8-461C36A27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7760" y="2032621"/>
            <a:ext cx="9781032" cy="3986213"/>
          </a:xfrm>
        </p:spPr>
        <p:txBody>
          <a:bodyPr/>
          <a:lstStyle/>
          <a:p>
            <a:pPr marL="0" indent="0" algn="ctr">
              <a:buNone/>
            </a:pPr>
            <a:r>
              <a:rPr lang="pl-PL" dirty="0"/>
              <a:t>Wynik analizy – maksymalnie M wektorów własnych</a:t>
            </a:r>
          </a:p>
          <a:p>
            <a:pPr marL="0" indent="0" algn="ctr">
              <a:buNone/>
            </a:pPr>
            <a:endParaRPr lang="pl-PL" dirty="0"/>
          </a:p>
          <a:p>
            <a:pPr>
              <a:buFontTx/>
              <a:buChar char="-"/>
            </a:pPr>
            <a:r>
              <a:rPr lang="pl-PL" sz="2000" dirty="0"/>
              <a:t>twarz własna = wektor własny</a:t>
            </a:r>
          </a:p>
          <a:p>
            <a:pPr>
              <a:buFontTx/>
              <a:buChar char="-"/>
            </a:pPr>
            <a:r>
              <a:rPr lang="pl-PL" sz="2000" dirty="0"/>
              <a:t>N</a:t>
            </a:r>
            <a:r>
              <a:rPr lang="pl-PL" sz="2000" baseline="30000" dirty="0"/>
              <a:t>2 </a:t>
            </a:r>
          </a:p>
          <a:p>
            <a:pPr>
              <a:buFontTx/>
              <a:buChar char="-"/>
            </a:pPr>
            <a:r>
              <a:rPr lang="pl-PL" sz="2000" dirty="0"/>
              <a:t>Przekształcenie wektora w macierz</a:t>
            </a:r>
            <a:br>
              <a:rPr lang="pl-PL" sz="2000" dirty="0"/>
            </a:br>
            <a:r>
              <a:rPr lang="pl-PL" sz="2000" dirty="0"/>
              <a:t>2D o wymiarach zdjęć wejściowych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E851263-801D-4F5C-8AE8-303E3C467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8</a:t>
            </a:fld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2107C7D8-80AA-4304-AC8C-F272C7AB3094}"/>
              </a:ext>
            </a:extLst>
          </p:cNvPr>
          <p:cNvSpPr/>
          <p:nvPr/>
        </p:nvSpPr>
        <p:spPr>
          <a:xfrm rot="5400000">
            <a:off x="3159442" y="2547941"/>
            <a:ext cx="200025" cy="2362200"/>
          </a:xfrm>
          <a:prstGeom prst="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pl-PL" dirty="0">
                <a:solidFill>
                  <a:schemeClr val="tx1"/>
                </a:solidFill>
              </a:rPr>
              <a:t>Twarz własna</a:t>
            </a: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7C7AD5CD-46C0-4166-A061-D66295BA0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76" y="2470150"/>
            <a:ext cx="4333875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813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98C2C10-EE56-405E-8E01-9FD47DA2F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Twarze własne – Wybór liczby wektorów własnych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609193A5-51A6-46E7-ABA6-52BCDB58B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D266BE7-899D-4075-917F-DBDE33B6B692}" type="slidenum">
              <a:rPr lang="pl-PL" smtClean="0"/>
              <a:pPr rtl="0"/>
              <a:t>9</a:t>
            </a:fld>
            <a:endParaRPr lang="pl-PL" dirty="0"/>
          </a:p>
        </p:txBody>
      </p:sp>
      <p:pic>
        <p:nvPicPr>
          <p:cNvPr id="8194" name="Picture 2" descr="efaces2.png">
            <a:extLst>
              <a:ext uri="{FF2B5EF4-FFF2-40B4-BE49-F238E27FC236}">
                <a16:creationId xmlns:a16="http://schemas.microsoft.com/office/drawing/2014/main" id="{6F9749ED-5394-4690-8845-E3126F55484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241" y="2099296"/>
            <a:ext cx="4089043" cy="3986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B7207398-1A24-4330-AE3B-E9AC5C534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7434" y="2099296"/>
            <a:ext cx="6410325" cy="415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80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Zagadnienia edukacyjne 16:9">
  <a:themeElements>
    <a:clrScheme name="Niebieskozielony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616_TF03462902" id="{1A84904C-4EA8-49B8-9AF9-B7D25C1DCA83}" vid="{04F13ADB-B4F1-4F64-A256-E3196C14AB26}"/>
    </a:ext>
  </a:extLst>
</a:theme>
</file>

<file path=ppt/theme/theme2.xml><?xml version="1.0" encoding="utf-8"?>
<a:theme xmlns:a="http://schemas.openxmlformats.org/drawingml/2006/main" name="Motyw pakietu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2522</TotalTime>
  <Words>1380</Words>
  <Application>Microsoft Office PowerPoint</Application>
  <PresentationFormat>Widescreen</PresentationFormat>
  <Paragraphs>229</Paragraphs>
  <Slides>20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Cambria Math</vt:lpstr>
      <vt:lpstr>Times New Roman</vt:lpstr>
      <vt:lpstr>Wingdings</vt:lpstr>
      <vt:lpstr>Zagadnienia edukacyjne 16:9</vt:lpstr>
      <vt:lpstr>Twarze Własne</vt:lpstr>
      <vt:lpstr>Historia</vt:lpstr>
      <vt:lpstr>Rozpoznawanie twarzy</vt:lpstr>
      <vt:lpstr>Wykrywanie twarzy – Metoda Viola–Jones </vt:lpstr>
      <vt:lpstr>Twarze własne – Wstępne przetwarzanie zdjęć</vt:lpstr>
      <vt:lpstr>Twarze własne – Obliczenie „twarzy średniej”</vt:lpstr>
      <vt:lpstr>Twarze własne - Obliczenia</vt:lpstr>
      <vt:lpstr>Twarze własne - Wizualizacja</vt:lpstr>
      <vt:lpstr>Twarze własne – Wybór liczby wektorów własnych</vt:lpstr>
      <vt:lpstr>Użycie PCA do redukcji wymiarowości</vt:lpstr>
      <vt:lpstr>PCA – wizualizacja dwóch pierwszych komponentów</vt:lpstr>
      <vt:lpstr>Twarze własne - Reprezentacja</vt:lpstr>
      <vt:lpstr>Twarze własne - Reprezentacja</vt:lpstr>
      <vt:lpstr>Twarze własne - Reprezentacja</vt:lpstr>
      <vt:lpstr>Reprezentacja w przestrzeni wielowymiarowej - TSNE</vt:lpstr>
      <vt:lpstr>Rekonstrukcja twarzy z wektora</vt:lpstr>
      <vt:lpstr>Rekonstrukcja twarzy</vt:lpstr>
      <vt:lpstr>Rekonstrukcja twarzy - podsumowanie</vt:lpstr>
      <vt:lpstr>Twarze własne – wyniki, wnioski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Układ Tytuł</dc:title>
  <dc:creator>Aniesia</dc:creator>
  <cp:lastModifiedBy>RyZEN</cp:lastModifiedBy>
  <cp:revision>232</cp:revision>
  <dcterms:created xsi:type="dcterms:W3CDTF">2018-07-29T19:49:02Z</dcterms:created>
  <dcterms:modified xsi:type="dcterms:W3CDTF">2018-08-21T08:33:54Z</dcterms:modified>
</cp:coreProperties>
</file>

<file path=docProps/thumbnail.jpeg>
</file>